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903" r:id="rId2"/>
    <p:sldId id="539" r:id="rId3"/>
    <p:sldId id="743" r:id="rId4"/>
    <p:sldId id="894" r:id="rId5"/>
    <p:sldId id="589" r:id="rId6"/>
    <p:sldId id="590" r:id="rId7"/>
    <p:sldId id="591" r:id="rId8"/>
    <p:sldId id="604" r:id="rId9"/>
    <p:sldId id="887" r:id="rId10"/>
    <p:sldId id="888" r:id="rId11"/>
    <p:sldId id="605" r:id="rId12"/>
    <p:sldId id="889" r:id="rId13"/>
    <p:sldId id="607" r:id="rId14"/>
    <p:sldId id="608" r:id="rId15"/>
    <p:sldId id="898" r:id="rId16"/>
    <p:sldId id="900" r:id="rId17"/>
    <p:sldId id="891" r:id="rId18"/>
    <p:sldId id="609" r:id="rId19"/>
    <p:sldId id="592" r:id="rId20"/>
    <p:sldId id="593" r:id="rId21"/>
    <p:sldId id="594" r:id="rId22"/>
    <p:sldId id="892" r:id="rId23"/>
    <p:sldId id="595" r:id="rId24"/>
    <p:sldId id="600" r:id="rId25"/>
    <p:sldId id="610" r:id="rId26"/>
    <p:sldId id="611" r:id="rId27"/>
    <p:sldId id="612" r:id="rId28"/>
    <p:sldId id="438" r:id="rId29"/>
    <p:sldId id="897" r:id="rId30"/>
    <p:sldId id="542" r:id="rId31"/>
    <p:sldId id="543" r:id="rId32"/>
    <p:sldId id="544" r:id="rId33"/>
    <p:sldId id="545" r:id="rId34"/>
    <p:sldId id="546" r:id="rId35"/>
    <p:sldId id="893" r:id="rId36"/>
    <p:sldId id="523" r:id="rId37"/>
    <p:sldId id="502" r:id="rId38"/>
    <p:sldId id="902" r:id="rId39"/>
    <p:sldId id="896" r:id="rId40"/>
    <p:sldId id="521" r:id="rId41"/>
    <p:sldId id="901" r:id="rId42"/>
    <p:sldId id="519" r:id="rId43"/>
    <p:sldId id="520" r:id="rId44"/>
    <p:sldId id="904" r:id="rId45"/>
    <p:sldId id="613" r:id="rId46"/>
    <p:sldId id="436" r:id="rId47"/>
    <p:sldId id="532" r:id="rId48"/>
    <p:sldId id="293" r:id="rId49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4152"/>
    <a:srgbClr val="C64747"/>
    <a:srgbClr val="EBCFD1"/>
    <a:srgbClr val="EE566C"/>
    <a:srgbClr val="E8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217" autoAdjust="0"/>
  </p:normalViewPr>
  <p:slideViewPr>
    <p:cSldViewPr snapToGrid="0">
      <p:cViewPr varScale="1">
        <p:scale>
          <a:sx n="178" d="100"/>
          <a:sy n="178" d="100"/>
        </p:scale>
        <p:origin x="184" y="208"/>
      </p:cViewPr>
      <p:guideLst>
        <p:guide pos="294"/>
        <p:guide orient="horz"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51" d="100"/>
          <a:sy n="151" d="100"/>
        </p:scale>
        <p:origin x="34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0DC3B59-BCDF-4256-A168-012A2AA16E32}" type="datetime1">
              <a:rPr lang="de-DE" sz="800" smtClean="0"/>
              <a:t>15.04.24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41B805-6EA8-E844-B5D3-33CC9E797EB9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4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8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9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3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sz="1000" dirty="0"/>
                  <a:t>Which </a:t>
                </a:r>
                <a:r>
                  <a:rPr lang="de-DE" sz="1000" dirty="0" err="1"/>
                  <a:t>families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r>
                  <a:rPr lang="de-DE" sz="1000" dirty="0"/>
                  <a:t> do </a:t>
                </a:r>
                <a:r>
                  <a:rPr lang="de-DE" sz="1000" dirty="0" err="1"/>
                  <a:t>you</a:t>
                </a:r>
                <a:r>
                  <a:rPr lang="de-DE" sz="1000" dirty="0"/>
                  <a:t> </a:t>
                </a:r>
                <a:r>
                  <a:rPr lang="de-DE" sz="1000" dirty="0" err="1"/>
                  <a:t>know</a:t>
                </a:r>
                <a:r>
                  <a:rPr lang="de-DE" sz="100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constant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br>
                  <a:rPr lang="de-DE" sz="1000" dirty="0"/>
                </a:br>
                <a14:m>
                  <m:oMath xmlns:m="http://schemas.openxmlformats.org/officeDocument/2006/math">
                    <m:r>
                      <a:rPr lang="de-DE" sz="1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linear </a:t>
                </a:r>
                <a:r>
                  <a:rPr lang="de-DE" sz="1000" dirty="0" err="1"/>
                  <a:t>functions</a:t>
                </a:r>
                <a:endParaRPr lang="de-DE" sz="1000" dirty="0"/>
              </a:p>
              <a:p>
                <a14:m>
                  <m:oMath xmlns:m="http://schemas.openxmlformats.org/officeDocument/2006/math">
                    <m:r>
                      <a:rPr lang="de-DE" sz="1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exponential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endParaRPr lang="de-DE" sz="1000" dirty="0"/>
              </a:p>
              <a:p>
                <a14:m>
                  <m:oMath xmlns:m="http://schemas.openxmlformats.org/officeDocument/2006/math">
                    <m:r>
                      <a:rPr lang="de-DE" sz="10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de-DE" sz="1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/>
                  <a:t>...</a:t>
                </a:r>
              </a:p>
              <a:p>
                <a:endParaRPr lang="de-DE" sz="1000" dirty="0"/>
              </a:p>
              <a:p>
                <a:r>
                  <a:rPr lang="de-DE" sz="1000" dirty="0" err="1"/>
                  <a:t>what</a:t>
                </a:r>
                <a:r>
                  <a:rPr lang="de-DE" sz="1000" dirty="0"/>
                  <a:t> </a:t>
                </a:r>
                <a:r>
                  <a:rPr lang="de-DE" sz="1000" dirty="0" err="1"/>
                  <a:t>characterizes</a:t>
                </a:r>
                <a:r>
                  <a:rPr lang="de-DE" sz="1000" dirty="0"/>
                  <a:t> a </a:t>
                </a: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r>
                  <a:rPr lang="de-DE" sz="100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/>
                  <a:t>form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parameters</a:t>
                </a:r>
                <a:r>
                  <a:rPr lang="de-DE" sz="1000" dirty="0"/>
                  <a:t> (</a:t>
                </a:r>
                <a14:m>
                  <m:oMath xmlns:m="http://schemas.openxmlformats.org/officeDocument/2006/math">
                    <m:r>
                      <a:rPr lang="de-DE" sz="1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000" i="1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sz="1000" dirty="0"/>
                  <a:t>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izenplatzhalt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de-DE" sz="1000" dirty="0"/>
                  <a:t>Which </a:t>
                </a:r>
                <a:r>
                  <a:rPr lang="de-DE" sz="1000" dirty="0" err="1"/>
                  <a:t>families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r>
                  <a:rPr lang="de-DE" sz="1000" dirty="0"/>
                  <a:t> do </a:t>
                </a:r>
                <a:r>
                  <a:rPr lang="de-DE" sz="1000" dirty="0" err="1"/>
                  <a:t>you</a:t>
                </a:r>
                <a:r>
                  <a:rPr lang="de-DE" sz="1000" dirty="0"/>
                  <a:t> </a:t>
                </a:r>
                <a:r>
                  <a:rPr lang="de-DE" sz="1000" dirty="0" err="1"/>
                  <a:t>know</a:t>
                </a:r>
                <a:r>
                  <a:rPr lang="de-DE" sz="100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constant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br>
                  <a:rPr lang="de-DE" sz="1000" dirty="0"/>
                </a:br>
                <a:r>
                  <a:rPr lang="de-DE" sz="1000" i="0">
                    <a:latin typeface="Cambria Math" panose="02040503050406030204" pitchFamily="18" charset="0"/>
                  </a:rPr>
                  <a:t>{𝑓|𝑓(𝑥)=𝑐}</a:t>
                </a:r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linear </a:t>
                </a:r>
                <a:r>
                  <a:rPr lang="de-DE" sz="1000" dirty="0" err="1"/>
                  <a:t>functions</a:t>
                </a:r>
                <a:endParaRPr lang="de-DE" sz="1000" dirty="0"/>
              </a:p>
              <a:p>
                <a:pPr/>
                <a:r>
                  <a:rPr lang="de-DE" sz="1000" i="0">
                    <a:latin typeface="Cambria Math" panose="02040503050406030204" pitchFamily="18" charset="0"/>
                  </a:rPr>
                  <a:t>{𝑓|𝑓(𝑥)=𝑎𝑥+𝑐}</a:t>
                </a:r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exponential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endParaRPr lang="de-DE" sz="1000" dirty="0"/>
              </a:p>
              <a:p>
                <a:pPr/>
                <a:r>
                  <a:rPr lang="de-DE" sz="1000" i="0">
                    <a:latin typeface="Cambria Math" panose="02040503050406030204" pitchFamily="18" charset="0"/>
                  </a:rPr>
                  <a:t>{𝑓|𝑓(𝑥)=𝑎^𝑥}</a:t>
                </a:r>
                <a:endParaRPr lang="de-DE" sz="100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/>
                  <a:t>...</a:t>
                </a:r>
              </a:p>
              <a:p>
                <a:endParaRPr lang="de-DE" sz="1000" dirty="0"/>
              </a:p>
              <a:p>
                <a:r>
                  <a:rPr lang="de-DE" sz="1000" dirty="0" err="1"/>
                  <a:t>what</a:t>
                </a:r>
                <a:r>
                  <a:rPr lang="de-DE" sz="1000" dirty="0"/>
                  <a:t> </a:t>
                </a:r>
                <a:r>
                  <a:rPr lang="de-DE" sz="1000" dirty="0" err="1"/>
                  <a:t>characterizes</a:t>
                </a:r>
                <a:r>
                  <a:rPr lang="de-DE" sz="1000" dirty="0"/>
                  <a:t> a </a:t>
                </a:r>
                <a:r>
                  <a:rPr lang="de-DE" sz="1000" dirty="0" err="1"/>
                  <a:t>family</a:t>
                </a:r>
                <a:r>
                  <a:rPr lang="de-DE" sz="1000" dirty="0"/>
                  <a:t> </a:t>
                </a:r>
                <a:r>
                  <a:rPr lang="de-DE" sz="1000" dirty="0" err="1"/>
                  <a:t>of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functions</a:t>
                </a:r>
                <a:r>
                  <a:rPr lang="de-DE" sz="100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/>
                  <a:t>form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000" dirty="0" err="1"/>
                  <a:t>parameters</a:t>
                </a:r>
                <a:r>
                  <a:rPr lang="de-DE" sz="1000" dirty="0"/>
                  <a:t> (</a:t>
                </a:r>
                <a:r>
                  <a:rPr lang="de-DE" sz="1000" i="0">
                    <a:latin typeface="Cambria Math" panose="02040503050406030204" pitchFamily="18" charset="0"/>
                  </a:rPr>
                  <a:t>𝑎,𝑏,𝑐,…</a:t>
                </a:r>
                <a:r>
                  <a:rPr lang="de-DE" sz="1000" dirty="0"/>
                  <a:t>)</a:t>
                </a:r>
              </a:p>
              <a:p>
                <a:endParaRPr lang="en-GB" dirty="0"/>
              </a:p>
            </p:txBody>
          </p:sp>
        </mc:Fallback>
      </mc:AlternateContent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4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cap-shape</a:t>
            </a:r>
            <a:r>
              <a:rPr lang="de-DE" dirty="0"/>
              <a:t>: bell=</a:t>
            </a:r>
            <a:r>
              <a:rPr lang="de-DE" dirty="0" err="1"/>
              <a:t>b,conical</a:t>
            </a:r>
            <a:r>
              <a:rPr lang="de-DE" dirty="0"/>
              <a:t>=</a:t>
            </a:r>
            <a:r>
              <a:rPr lang="de-DE" dirty="0" err="1"/>
              <a:t>c,convex</a:t>
            </a:r>
            <a:r>
              <a:rPr lang="de-DE" dirty="0"/>
              <a:t>=</a:t>
            </a:r>
            <a:r>
              <a:rPr lang="de-DE" dirty="0" err="1"/>
              <a:t>x,flat</a:t>
            </a:r>
            <a:r>
              <a:rPr lang="de-DE" dirty="0"/>
              <a:t>=f, </a:t>
            </a:r>
            <a:r>
              <a:rPr lang="de-DE" dirty="0" err="1"/>
              <a:t>knobbed</a:t>
            </a:r>
            <a:r>
              <a:rPr lang="de-DE" dirty="0"/>
              <a:t>=</a:t>
            </a:r>
            <a:r>
              <a:rPr lang="de-DE" dirty="0" err="1"/>
              <a:t>k,sunken</a:t>
            </a:r>
            <a:r>
              <a:rPr lang="de-DE" dirty="0"/>
              <a:t>=s 2. </a:t>
            </a:r>
            <a:r>
              <a:rPr lang="de-DE" dirty="0" err="1"/>
              <a:t>cap-surface</a:t>
            </a:r>
            <a:r>
              <a:rPr lang="de-DE" dirty="0"/>
              <a:t>: </a:t>
            </a:r>
            <a:r>
              <a:rPr lang="de-DE" dirty="0" err="1"/>
              <a:t>fibrous</a:t>
            </a:r>
            <a:r>
              <a:rPr lang="de-DE" dirty="0"/>
              <a:t>=</a:t>
            </a:r>
            <a:r>
              <a:rPr lang="de-DE" dirty="0" err="1"/>
              <a:t>f,grooves</a:t>
            </a:r>
            <a:r>
              <a:rPr lang="de-DE" dirty="0"/>
              <a:t>=</a:t>
            </a:r>
            <a:r>
              <a:rPr lang="de-DE" dirty="0" err="1"/>
              <a:t>g,scaly</a:t>
            </a:r>
            <a:r>
              <a:rPr lang="de-DE" dirty="0"/>
              <a:t>=</a:t>
            </a:r>
            <a:r>
              <a:rPr lang="de-DE" dirty="0" err="1"/>
              <a:t>y,smooth</a:t>
            </a:r>
            <a:r>
              <a:rPr lang="de-DE" dirty="0"/>
              <a:t>=s 3. </a:t>
            </a:r>
            <a:r>
              <a:rPr lang="de-DE" dirty="0" err="1"/>
              <a:t>cap</a:t>
            </a:r>
            <a:r>
              <a:rPr lang="de-DE" dirty="0"/>
              <a:t>-color: </a:t>
            </a:r>
            <a:r>
              <a:rPr lang="de-DE" dirty="0" err="1"/>
              <a:t>brown</a:t>
            </a:r>
            <a:r>
              <a:rPr lang="de-DE" dirty="0"/>
              <a:t>=</a:t>
            </a:r>
            <a:r>
              <a:rPr lang="de-DE" dirty="0" err="1"/>
              <a:t>n,buff</a:t>
            </a:r>
            <a:r>
              <a:rPr lang="de-DE" dirty="0"/>
              <a:t>=</a:t>
            </a:r>
            <a:r>
              <a:rPr lang="de-DE" dirty="0" err="1"/>
              <a:t>b,cinnamon</a:t>
            </a:r>
            <a:r>
              <a:rPr lang="de-DE" dirty="0"/>
              <a:t>=</a:t>
            </a:r>
            <a:r>
              <a:rPr lang="de-DE" dirty="0" err="1"/>
              <a:t>c,gray</a:t>
            </a:r>
            <a:r>
              <a:rPr lang="de-DE" dirty="0"/>
              <a:t>=</a:t>
            </a:r>
            <a:r>
              <a:rPr lang="de-DE" dirty="0" err="1"/>
              <a:t>g,green</a:t>
            </a:r>
            <a:r>
              <a:rPr lang="de-DE" dirty="0"/>
              <a:t>=</a:t>
            </a:r>
            <a:r>
              <a:rPr lang="de-DE" dirty="0" err="1"/>
              <a:t>r</a:t>
            </a:r>
            <a:r>
              <a:rPr lang="de-DE" dirty="0"/>
              <a:t>, pink=</a:t>
            </a:r>
            <a:r>
              <a:rPr lang="de-DE" dirty="0" err="1"/>
              <a:t>p,purple</a:t>
            </a:r>
            <a:r>
              <a:rPr lang="de-DE" dirty="0"/>
              <a:t>=</a:t>
            </a:r>
            <a:r>
              <a:rPr lang="de-DE" dirty="0" err="1"/>
              <a:t>u,red</a:t>
            </a:r>
            <a:r>
              <a:rPr lang="de-DE" dirty="0"/>
              <a:t>=</a:t>
            </a:r>
            <a:r>
              <a:rPr lang="de-DE" dirty="0" err="1"/>
              <a:t>e,white</a:t>
            </a:r>
            <a:r>
              <a:rPr lang="de-DE" dirty="0"/>
              <a:t>=</a:t>
            </a:r>
            <a:r>
              <a:rPr lang="de-DE" dirty="0" err="1"/>
              <a:t>w,yellow</a:t>
            </a:r>
            <a:r>
              <a:rPr lang="de-DE" dirty="0"/>
              <a:t>=</a:t>
            </a:r>
            <a:r>
              <a:rPr lang="de-DE" dirty="0" err="1"/>
              <a:t>y</a:t>
            </a:r>
            <a:r>
              <a:rPr lang="de-DE" dirty="0"/>
              <a:t> 4. </a:t>
            </a:r>
            <a:r>
              <a:rPr lang="de-DE" dirty="0" err="1"/>
              <a:t>bruises</a:t>
            </a:r>
            <a:r>
              <a:rPr lang="de-DE" dirty="0"/>
              <a:t>?: </a:t>
            </a:r>
            <a:r>
              <a:rPr lang="de-DE" dirty="0" err="1"/>
              <a:t>bruises</a:t>
            </a:r>
            <a:r>
              <a:rPr lang="de-DE" dirty="0"/>
              <a:t>=</a:t>
            </a:r>
            <a:r>
              <a:rPr lang="de-DE" dirty="0" err="1"/>
              <a:t>t,no</a:t>
            </a:r>
            <a:r>
              <a:rPr lang="de-DE" dirty="0"/>
              <a:t>=f 5. </a:t>
            </a:r>
            <a:r>
              <a:rPr lang="de-DE" dirty="0" err="1"/>
              <a:t>odor</a:t>
            </a:r>
            <a:r>
              <a:rPr lang="de-DE" dirty="0"/>
              <a:t>: </a:t>
            </a:r>
            <a:r>
              <a:rPr lang="de-DE" dirty="0" err="1"/>
              <a:t>almond</a:t>
            </a:r>
            <a:r>
              <a:rPr lang="de-DE" dirty="0"/>
              <a:t>=</a:t>
            </a:r>
            <a:r>
              <a:rPr lang="de-DE" dirty="0" err="1"/>
              <a:t>a,anise</a:t>
            </a:r>
            <a:r>
              <a:rPr lang="de-DE" dirty="0"/>
              <a:t>=</a:t>
            </a:r>
            <a:r>
              <a:rPr lang="de-DE" dirty="0" err="1"/>
              <a:t>l,creosote</a:t>
            </a:r>
            <a:r>
              <a:rPr lang="de-DE" dirty="0"/>
              <a:t>=</a:t>
            </a:r>
            <a:r>
              <a:rPr lang="de-DE" dirty="0" err="1"/>
              <a:t>c,fishy</a:t>
            </a:r>
            <a:r>
              <a:rPr lang="de-DE" dirty="0"/>
              <a:t>=</a:t>
            </a:r>
            <a:r>
              <a:rPr lang="de-DE" dirty="0" err="1"/>
              <a:t>y,foul</a:t>
            </a:r>
            <a:r>
              <a:rPr lang="de-DE" dirty="0"/>
              <a:t>=f, </a:t>
            </a:r>
            <a:r>
              <a:rPr lang="de-DE" dirty="0" err="1"/>
              <a:t>musty</a:t>
            </a:r>
            <a:r>
              <a:rPr lang="de-DE" dirty="0"/>
              <a:t>=</a:t>
            </a:r>
            <a:r>
              <a:rPr lang="de-DE" dirty="0" err="1"/>
              <a:t>m,none</a:t>
            </a:r>
            <a:r>
              <a:rPr lang="de-DE" dirty="0"/>
              <a:t>=</a:t>
            </a:r>
            <a:r>
              <a:rPr lang="de-DE" dirty="0" err="1"/>
              <a:t>n,pungent</a:t>
            </a:r>
            <a:r>
              <a:rPr lang="de-DE" dirty="0"/>
              <a:t>=</a:t>
            </a:r>
            <a:r>
              <a:rPr lang="de-DE" dirty="0" err="1"/>
              <a:t>p,spicy</a:t>
            </a:r>
            <a:r>
              <a:rPr lang="de-DE" dirty="0"/>
              <a:t>=s 6. </a:t>
            </a:r>
            <a:r>
              <a:rPr lang="de-DE" dirty="0" err="1"/>
              <a:t>gill-attachment</a:t>
            </a:r>
            <a:r>
              <a:rPr lang="de-DE" dirty="0"/>
              <a:t>: </a:t>
            </a:r>
            <a:r>
              <a:rPr lang="de-DE" dirty="0" err="1"/>
              <a:t>attached</a:t>
            </a:r>
            <a:r>
              <a:rPr lang="de-DE" dirty="0"/>
              <a:t>=</a:t>
            </a:r>
            <a:r>
              <a:rPr lang="de-DE" dirty="0" err="1"/>
              <a:t>a,descending</a:t>
            </a:r>
            <a:r>
              <a:rPr lang="de-DE" dirty="0"/>
              <a:t>=</a:t>
            </a:r>
            <a:r>
              <a:rPr lang="de-DE" dirty="0" err="1"/>
              <a:t>d,free</a:t>
            </a:r>
            <a:r>
              <a:rPr lang="de-DE" dirty="0"/>
              <a:t>=</a:t>
            </a:r>
            <a:r>
              <a:rPr lang="de-DE" dirty="0" err="1"/>
              <a:t>f,notched</a:t>
            </a:r>
            <a:r>
              <a:rPr lang="de-DE" dirty="0"/>
              <a:t>=</a:t>
            </a:r>
            <a:r>
              <a:rPr lang="de-DE" dirty="0" err="1"/>
              <a:t>n</a:t>
            </a:r>
            <a:r>
              <a:rPr lang="de-DE" dirty="0"/>
              <a:t> 7. </a:t>
            </a:r>
            <a:r>
              <a:rPr lang="de-DE" dirty="0" err="1"/>
              <a:t>gill-spacing</a:t>
            </a:r>
            <a:r>
              <a:rPr lang="de-DE" dirty="0"/>
              <a:t>: </a:t>
            </a:r>
            <a:r>
              <a:rPr lang="de-DE" dirty="0" err="1"/>
              <a:t>close</a:t>
            </a:r>
            <a:r>
              <a:rPr lang="de-DE" dirty="0"/>
              <a:t>=</a:t>
            </a:r>
            <a:r>
              <a:rPr lang="de-DE" dirty="0" err="1"/>
              <a:t>c,crowded</a:t>
            </a:r>
            <a:r>
              <a:rPr lang="de-DE" dirty="0"/>
              <a:t>=</a:t>
            </a:r>
            <a:r>
              <a:rPr lang="de-DE" dirty="0" err="1"/>
              <a:t>w,distant</a:t>
            </a:r>
            <a:r>
              <a:rPr lang="de-DE" dirty="0"/>
              <a:t>=d 8. </a:t>
            </a:r>
            <a:r>
              <a:rPr lang="de-DE" dirty="0" err="1"/>
              <a:t>gill</a:t>
            </a:r>
            <a:r>
              <a:rPr lang="de-DE" dirty="0"/>
              <a:t>-size: </a:t>
            </a:r>
            <a:r>
              <a:rPr lang="de-DE" dirty="0" err="1"/>
              <a:t>broad</a:t>
            </a:r>
            <a:r>
              <a:rPr lang="de-DE" dirty="0"/>
              <a:t>=</a:t>
            </a:r>
            <a:r>
              <a:rPr lang="de-DE" dirty="0" err="1"/>
              <a:t>b,narrow</a:t>
            </a:r>
            <a:r>
              <a:rPr lang="de-DE" dirty="0"/>
              <a:t>=</a:t>
            </a:r>
            <a:r>
              <a:rPr lang="de-DE" dirty="0" err="1"/>
              <a:t>n</a:t>
            </a:r>
            <a:r>
              <a:rPr lang="de-DE" dirty="0"/>
              <a:t> 9. </a:t>
            </a:r>
            <a:r>
              <a:rPr lang="de-DE" dirty="0" err="1"/>
              <a:t>gill</a:t>
            </a:r>
            <a:r>
              <a:rPr lang="de-DE" dirty="0"/>
              <a:t>-color: </a:t>
            </a:r>
            <a:r>
              <a:rPr lang="de-DE" dirty="0" err="1"/>
              <a:t>black</a:t>
            </a:r>
            <a:r>
              <a:rPr lang="de-DE" dirty="0"/>
              <a:t>=</a:t>
            </a:r>
            <a:r>
              <a:rPr lang="de-DE" dirty="0" err="1"/>
              <a:t>k,brown</a:t>
            </a:r>
            <a:r>
              <a:rPr lang="de-DE" dirty="0"/>
              <a:t>=</a:t>
            </a:r>
            <a:r>
              <a:rPr lang="de-DE" dirty="0" err="1"/>
              <a:t>n,buff</a:t>
            </a:r>
            <a:r>
              <a:rPr lang="de-DE" dirty="0"/>
              <a:t>=</a:t>
            </a:r>
            <a:r>
              <a:rPr lang="de-DE" dirty="0" err="1"/>
              <a:t>b,chocolate</a:t>
            </a:r>
            <a:r>
              <a:rPr lang="de-DE" dirty="0"/>
              <a:t>=</a:t>
            </a:r>
            <a:r>
              <a:rPr lang="de-DE" dirty="0" err="1"/>
              <a:t>h,gray</a:t>
            </a:r>
            <a:r>
              <a:rPr lang="de-DE" dirty="0"/>
              <a:t>=</a:t>
            </a:r>
            <a:r>
              <a:rPr lang="de-DE" dirty="0" err="1"/>
              <a:t>g</a:t>
            </a:r>
            <a:r>
              <a:rPr lang="de-DE" dirty="0"/>
              <a:t>, </a:t>
            </a:r>
            <a:r>
              <a:rPr lang="de-DE" dirty="0" err="1"/>
              <a:t>green</a:t>
            </a:r>
            <a:r>
              <a:rPr lang="de-DE" dirty="0"/>
              <a:t>=</a:t>
            </a:r>
            <a:r>
              <a:rPr lang="de-DE" dirty="0" err="1"/>
              <a:t>r,orange</a:t>
            </a:r>
            <a:r>
              <a:rPr lang="de-DE" dirty="0"/>
              <a:t>=</a:t>
            </a:r>
            <a:r>
              <a:rPr lang="de-DE" dirty="0" err="1"/>
              <a:t>o,pink</a:t>
            </a:r>
            <a:r>
              <a:rPr lang="de-DE" dirty="0"/>
              <a:t>=</a:t>
            </a:r>
            <a:r>
              <a:rPr lang="de-DE" dirty="0" err="1"/>
              <a:t>p,purple</a:t>
            </a:r>
            <a:r>
              <a:rPr lang="de-DE" dirty="0"/>
              <a:t>=</a:t>
            </a:r>
            <a:r>
              <a:rPr lang="de-DE" dirty="0" err="1"/>
              <a:t>u,red</a:t>
            </a:r>
            <a:r>
              <a:rPr lang="de-DE" dirty="0"/>
              <a:t>=</a:t>
            </a:r>
            <a:r>
              <a:rPr lang="de-DE" dirty="0" err="1"/>
              <a:t>e</a:t>
            </a:r>
            <a:r>
              <a:rPr lang="de-DE" dirty="0"/>
              <a:t>, </a:t>
            </a:r>
            <a:r>
              <a:rPr lang="de-DE" dirty="0" err="1"/>
              <a:t>white</a:t>
            </a:r>
            <a:r>
              <a:rPr lang="de-DE" dirty="0"/>
              <a:t>=</a:t>
            </a:r>
            <a:r>
              <a:rPr lang="de-DE" dirty="0" err="1"/>
              <a:t>w,yellow</a:t>
            </a:r>
            <a:r>
              <a:rPr lang="de-DE" dirty="0"/>
              <a:t>=</a:t>
            </a:r>
            <a:r>
              <a:rPr lang="de-DE" dirty="0" err="1"/>
              <a:t>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AA53-FAA1-441C-B43F-FABCC03CADC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48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loss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76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r>
              <a:rPr lang="de-DE" dirty="0" err="1"/>
              <a:t>heights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, (</a:t>
            </a:r>
            <a:r>
              <a:rPr lang="de-DE" dirty="0" err="1"/>
              <a:t>height</a:t>
            </a:r>
            <a:r>
              <a:rPr lang="de-DE" dirty="0"/>
              <a:t>-gender). 1,65m 1,80m; 172,5m; 1,65m; male 1m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15.04.24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6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Hard/soft</a:t>
            </a:r>
            <a:r>
              <a:rPr lang="de-DE" baseline="0" dirty="0"/>
              <a:t> = </a:t>
            </a:r>
            <a:r>
              <a:rPr lang="de-DE" baseline="0" dirty="0" err="1"/>
              <a:t>single</a:t>
            </a:r>
            <a:r>
              <a:rPr lang="de-DE" baseline="0" dirty="0"/>
              <a:t>/multiple </a:t>
            </a:r>
            <a:r>
              <a:rPr lang="de-DE" baseline="0" dirty="0" err="1"/>
              <a:t>class</a:t>
            </a:r>
            <a:r>
              <a:rPr lang="de-DE" baseline="0" dirty="0"/>
              <a:t> </a:t>
            </a:r>
            <a:r>
              <a:rPr lang="de-DE" baseline="0" dirty="0" err="1"/>
              <a:t>membership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AA53-FAA1-441C-B43F-FABCC03CADC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13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pvs.uni-stuttgart.de/departments/ac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3960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057275"/>
            <a:ext cx="3996512" cy="417671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57275"/>
            <a:ext cx="404371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361074"/>
            <a:ext cx="4043710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31.03.20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057275"/>
            <a:ext cx="3996512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361074"/>
            <a:ext cx="3996512" cy="387291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00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31.03.20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181987"/>
            <a:ext cx="3816512" cy="205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43887" cy="27829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57274"/>
            <a:ext cx="4176860" cy="417671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31.03.20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57274"/>
            <a:ext cx="3816512" cy="417671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057275"/>
            <a:ext cx="3239999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057275"/>
            <a:ext cx="2664000" cy="46577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057275"/>
            <a:ext cx="3240000" cy="2304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376246"/>
            <a:ext cx="3240000" cy="23387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20.01.2016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063661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063661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57322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414670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46708"/>
            <a:ext cx="6894200" cy="108728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06513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5787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20.01.2016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065133"/>
            <a:ext cx="6568090" cy="107999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57631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57879"/>
            <a:ext cx="6568090" cy="1076109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5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20.01.2016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75246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20.01.2016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91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4"/>
            <a:ext cx="2520000" cy="2918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2564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31.03.20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E-Mail 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Telefon 	+49 (0) 711 685-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tx1"/>
                </a:solidFill>
              </a:rPr>
              <a:t>www.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>
                <a:solidFill>
                  <a:schemeClr val="tx1"/>
                </a:solidFill>
              </a:rPr>
              <a:t>Universität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E-Mail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Telefon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>
                <a:solidFill>
                  <a:schemeClr val="bg1"/>
                </a:solidFill>
              </a:rPr>
              <a:t>www.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0220"/>
            <a:ext cx="649267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56000" y="3249157"/>
            <a:ext cx="1926181" cy="17733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Universität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07200" y="2757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91518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1862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70988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5036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>
          <a:xfrm>
            <a:off x="7740352" y="5518994"/>
            <a:ext cx="1152128" cy="123111"/>
          </a:xfrm>
          <a:prstGeom prst="rect">
            <a:avLst/>
          </a:prstGeom>
        </p:spPr>
        <p:txBody>
          <a:bodyPr/>
          <a:lstStyle/>
          <a:p>
            <a:fld id="{B6BECD02-1E3F-4E4B-93EF-F431C7D276A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>
          <a:xfrm>
            <a:off x="2195736" y="5521197"/>
            <a:ext cx="5400600" cy="123111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9402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4" y="259370"/>
            <a:ext cx="8245475" cy="576000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63232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30.03.2020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20.01.2016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2"/>
              </a:rPr>
              <a:t>https://www.ipvs.uni-stuttgart.de/departments/ac/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www.ipvs.uni-stuttgart.de/departments/ac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 dirty="0"/>
              <a:t>21.03.2020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Steffen Staab, Universität Stuttgart, @</a:t>
            </a:r>
            <a:r>
              <a:rPr lang="en-US" dirty="0" err="1"/>
              <a:t>ststaab</a:t>
            </a:r>
            <a:r>
              <a:rPr lang="en-US" dirty="0"/>
              <a:t>, </a:t>
            </a:r>
            <a:r>
              <a:rPr lang="de-DE" dirty="0">
                <a:hlinkClick r:id="rId30"/>
              </a:rPr>
              <a:t>https://www.ipvs.uni-stuttgart.de/departments/ac/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63" r:id="rId7"/>
    <p:sldLayoutId id="2147483676" r:id="rId8"/>
    <p:sldLayoutId id="2147483680" r:id="rId9"/>
    <p:sldLayoutId id="2147483664" r:id="rId10"/>
    <p:sldLayoutId id="2147483665" r:id="rId11"/>
    <p:sldLayoutId id="2147483677" r:id="rId12"/>
    <p:sldLayoutId id="2147483678" r:id="rId13"/>
    <p:sldLayoutId id="2147483679" r:id="rId14"/>
    <p:sldLayoutId id="2147483684" r:id="rId15"/>
    <p:sldLayoutId id="2147483685" r:id="rId16"/>
    <p:sldLayoutId id="2147483682" r:id="rId17"/>
    <p:sldLayoutId id="2147483681" r:id="rId18"/>
    <p:sldLayoutId id="2147483683" r:id="rId19"/>
    <p:sldLayoutId id="2147483666" r:id="rId20"/>
    <p:sldLayoutId id="2147483667" r:id="rId21"/>
    <p:sldLayoutId id="2147483689" r:id="rId22"/>
    <p:sldLayoutId id="2147483690" r:id="rId23"/>
    <p:sldLayoutId id="2147483699" r:id="rId24"/>
    <p:sldLayoutId id="2147483701" r:id="rId25"/>
    <p:sldLayoutId id="2147483704" r:id="rId26"/>
    <p:sldLayoutId id="2147483705" r:id="rId27"/>
    <p:sldLayoutId id="2147483706" r:id="rId2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uni-stuttgart.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28.wmf"/><Relationship Id="rId5" Type="http://schemas.openxmlformats.org/officeDocument/2006/relationships/image" Target="../media/image13.png"/><Relationship Id="rId15" Type="http://schemas.openxmlformats.org/officeDocument/2006/relationships/image" Target="../media/image25.wmf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17" Type="http://schemas.openxmlformats.org/officeDocument/2006/relationships/image" Target="../media/image27.png"/><Relationship Id="rId2" Type="http://schemas.openxmlformats.org/officeDocument/2006/relationships/image" Target="../media/image2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wmf"/><Relationship Id="rId11" Type="http://schemas.openxmlformats.org/officeDocument/2006/relationships/image" Target="../media/image12.png"/><Relationship Id="rId5" Type="http://schemas.openxmlformats.org/officeDocument/2006/relationships/image" Target="../media/image25.wmf"/><Relationship Id="rId1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8.wmf"/><Relationship Id="rId9" Type="http://schemas.openxmlformats.org/officeDocument/2006/relationships/image" Target="../media/image38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hyperlink" Target="http://archive.ics.uci.edu/ml/datasets/Mushroom" TargetMode="External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png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7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69.png"/><Relationship Id="rId4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10.png"/><Relationship Id="rId7" Type="http://schemas.openxmlformats.org/officeDocument/2006/relationships/image" Target="../media/image7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710.png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image" Target="../media/image82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wmf"/><Relationship Id="rId11" Type="http://schemas.openxmlformats.org/officeDocument/2006/relationships/image" Target="../media/image14.png"/><Relationship Id="rId5" Type="http://schemas.openxmlformats.org/officeDocument/2006/relationships/image" Target="../media/image25.wmf"/><Relationship Id="rId1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18.wmf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5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9.e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wm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w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19.wm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wmf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wmf"/><Relationship Id="rId14" Type="http://schemas.openxmlformats.org/officeDocument/2006/relationships/image" Target="../media/image2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wmf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28.wmf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8.wmf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0.png"/><Relationship Id="rId10" Type="http://schemas.openxmlformats.org/officeDocument/2006/relationships/image" Target="../media/image28.wmf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14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KI –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  <a:p>
            <a:r>
              <a:rPr lang="de-DE" dirty="0" err="1"/>
              <a:t>Analytic</a:t>
            </a:r>
            <a:r>
              <a:rPr lang="de-DE" dirty="0"/>
              <a:t> Computing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88207" y="1618407"/>
            <a:ext cx="7979616" cy="2712640"/>
          </a:xfrm>
        </p:spPr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2 Classification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/>
          </p:nvPr>
        </p:nvSpPr>
        <p:spPr>
          <a:xfrm>
            <a:off x="398661" y="2754119"/>
            <a:ext cx="5474192" cy="566327"/>
          </a:xfrm>
        </p:spPr>
        <p:txBody>
          <a:bodyPr/>
          <a:lstStyle/>
          <a:p>
            <a:r>
              <a:rPr lang="de-DE" sz="1800" dirty="0"/>
              <a:t>Prof. Dr. Steffen Staab</a:t>
            </a:r>
          </a:p>
          <a:p>
            <a:r>
              <a:rPr lang="de-DE" sz="1800" dirty="0" err="1"/>
              <a:t>Nadeen</a:t>
            </a:r>
            <a:r>
              <a:rPr lang="de-DE" sz="1800" dirty="0"/>
              <a:t> </a:t>
            </a:r>
            <a:r>
              <a:rPr lang="de-DE" sz="1800" dirty="0" err="1"/>
              <a:t>Fatallah</a:t>
            </a:r>
            <a:r>
              <a:rPr lang="de-DE" sz="1800" dirty="0"/>
              <a:t>		Osama Mohamed</a:t>
            </a:r>
          </a:p>
          <a:p>
            <a:r>
              <a:rPr lang="de-DE" sz="1800" dirty="0"/>
              <a:t>Daniel Frank			Yi Wang</a:t>
            </a:r>
            <a:br>
              <a:rPr lang="de-DE" sz="1800" dirty="0"/>
            </a:br>
            <a:r>
              <a:rPr lang="de-DE" sz="1800" dirty="0"/>
              <a:t>Akram Sadat Hosseini	Tim Schneider</a:t>
            </a:r>
          </a:p>
          <a:p>
            <a:r>
              <a:rPr lang="de-DE" sz="1800" dirty="0"/>
              <a:t>Rodrigo Lopez		</a:t>
            </a:r>
          </a:p>
          <a:p>
            <a:endParaRPr lang="de-DE" sz="1800" dirty="0"/>
          </a:p>
          <a:p>
            <a:r>
              <a:rPr lang="de-DE" sz="1800" dirty="0">
                <a:solidFill>
                  <a:schemeClr val="tx2"/>
                </a:solidFill>
                <a:hlinkClick r:id="rId3"/>
              </a:rPr>
              <a:t>https://www.ki.uni-stuttgart.de/</a:t>
            </a:r>
            <a:endParaRPr lang="de-DE" sz="1800" dirty="0">
              <a:solidFill>
                <a:schemeClr val="tx2"/>
              </a:solidFill>
            </a:endParaRPr>
          </a:p>
          <a:p>
            <a:endParaRPr lang="de-DE" sz="1800" dirty="0">
              <a:solidFill>
                <a:schemeClr val="tx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F33084-15CF-6A46-9187-891A3B8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85" y="5165574"/>
            <a:ext cx="1349006" cy="471081"/>
          </a:xfrm>
          <a:prstGeom prst="rect">
            <a:avLst/>
          </a:prstGeom>
        </p:spPr>
      </p:pic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B9AB0EC-0BFB-1A4F-916D-C900583EE7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4" name="Bildplatzhalter 2">
            <a:extLst>
              <a:ext uri="{FF2B5EF4-FFF2-40B4-BE49-F238E27FC236}">
                <a16:creationId xmlns:a16="http://schemas.microsoft.com/office/drawing/2014/main" id="{6F9314D9-B995-7148-84DE-9C54FB877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143" b="19143"/>
          <a:stretch>
            <a:fillRect/>
          </a:stretch>
        </p:blipFill>
        <p:spPr>
          <a:xfrm>
            <a:off x="7503068" y="1688660"/>
            <a:ext cx="1349006" cy="1348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349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21"/>
          <p:cNvSpPr/>
          <p:nvPr/>
        </p:nvSpPr>
        <p:spPr>
          <a:xfrm>
            <a:off x="851587" y="1272615"/>
            <a:ext cx="2700300" cy="4170198"/>
          </a:xfrm>
          <a:prstGeom prst="homePlate">
            <a:avLst>
              <a:gd name="adj" fmla="val 143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00" y="200577"/>
            <a:ext cx="7800867" cy="364092"/>
          </a:xfrm>
        </p:spPr>
        <p:txBody>
          <a:bodyPr/>
          <a:lstStyle/>
          <a:p>
            <a:r>
              <a:rPr lang="en-GB" sz="2167" noProof="0" dirty="0"/>
              <a:t>Learning a classifier with pre-classified training data</a:t>
            </a:r>
            <a:br>
              <a:rPr lang="en-GB" sz="2167" noProof="0" dirty="0"/>
            </a:br>
            <a:r>
              <a:rPr lang="en-GB" sz="2167" noProof="0" dirty="0"/>
              <a:t>(</a:t>
            </a:r>
            <a:r>
              <a:rPr lang="en-GB" sz="2167" noProof="0" dirty="0" err="1"/>
              <a:t>labeled</a:t>
            </a:r>
            <a:r>
              <a:rPr lang="en-GB" sz="2167" noProof="0" dirty="0"/>
              <a:t> training data)</a:t>
            </a:r>
          </a:p>
        </p:txBody>
      </p:sp>
      <p:pic>
        <p:nvPicPr>
          <p:cNvPr id="4" name="Picture 2" descr="C:\Documents and Settings\Thomas\Local Settings\Temporary Internet Files\Content.IE5\I0M4ORN9\MC900436911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4" y="151707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ocuments and Settings\Thomas\Local Settings\Temporary Internet Files\Content.IE5\CHPLRBBX\MC90044171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137975" y="177395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Documents and Settings\Thomas\Local Settings\Temporary Internet Files\Content.IE5\I0M4ORN9\MC900436896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58" y="2407568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Documents and Settings\Thomas\Local Settings\Temporary Internet Files\Content.IE5\CHPLRBBX\MC90044172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0" y="4176573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Thomas\Local Settings\Temporary Internet Files\Content.IE5\HPLL100N\MC90043689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93" y="3078520"/>
            <a:ext cx="894395" cy="8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Documents and Settings\Thomas\Local Settings\Temporary Internet Files\Content.IE5\5UB0WJOG\MC900441708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9" y="2921272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Documents and Settings\Thomas\Local Settings\Temporary Internet Files\Content.IE5\5UB0WJOG\MC900436894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4" y="2226731"/>
            <a:ext cx="627633" cy="6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Documents and Settings\Thomas\Local Settings\Temporary Internet Files\Content.IE5\JKY5XWX3\MC900441744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9" y="4753002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" y="4007179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C:\Documents and Settings\Thomas\Local Settings\Temporary Internet Files\Content.IE5\Q2ZYCQ88\MC910216978[1].png">
            <a:extLst>
              <a:ext uri="{FF2B5EF4-FFF2-40B4-BE49-F238E27FC236}">
                <a16:creationId xmlns:a16="http://schemas.microsoft.com/office/drawing/2014/main" id="{9902F3EE-3EFF-D640-BF45-FE7BF95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6" y="1043169"/>
            <a:ext cx="453659" cy="470927"/>
          </a:xfrm>
          <a:prstGeom prst="rect">
            <a:avLst/>
          </a:prstGeom>
          <a:solidFill>
            <a:srgbClr val="00B0F0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333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333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3333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13"/>
                <a:stretch>
                  <a:fillRect l="-22917" t="-8333" b="-29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28">
            <a:extLst>
              <a:ext uri="{FF2B5EF4-FFF2-40B4-BE49-F238E27FC236}">
                <a16:creationId xmlns:a16="http://schemas.microsoft.com/office/drawing/2014/main" id="{83BBF866-3435-054A-AD61-62C9D592271A}"/>
              </a:ext>
            </a:extLst>
          </p:cNvPr>
          <p:cNvSpPr/>
          <p:nvPr/>
        </p:nvSpPr>
        <p:spPr>
          <a:xfrm>
            <a:off x="6612227" y="2352735"/>
            <a:ext cx="1500167" cy="199800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CF67362C-BEF7-3A4F-B64F-58B412B8E0EB}"/>
              </a:ext>
            </a:extLst>
          </p:cNvPr>
          <p:cNvSpPr/>
          <p:nvPr/>
        </p:nvSpPr>
        <p:spPr>
          <a:xfrm>
            <a:off x="6792247" y="2550542"/>
            <a:ext cx="1169707" cy="304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apple</a:t>
            </a:r>
            <a:endParaRPr lang="en-GB" sz="1170" dirty="0"/>
          </a:p>
        </p:txBody>
      </p:sp>
      <p:sp>
        <p:nvSpPr>
          <p:cNvPr id="52" name="Rounded Rectangle 30">
            <a:extLst>
              <a:ext uri="{FF2B5EF4-FFF2-40B4-BE49-F238E27FC236}">
                <a16:creationId xmlns:a16="http://schemas.microsoft.com/office/drawing/2014/main" id="{441321A7-13EE-9845-A195-067E9DFD5EB2}"/>
              </a:ext>
            </a:extLst>
          </p:cNvPr>
          <p:cNvSpPr/>
          <p:nvPr/>
        </p:nvSpPr>
        <p:spPr>
          <a:xfrm>
            <a:off x="6792247" y="3030595"/>
            <a:ext cx="1169707" cy="286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banana</a:t>
            </a:r>
            <a:endParaRPr lang="en-GB" sz="1170" dirty="0"/>
          </a:p>
        </p:txBody>
      </p:sp>
      <p:sp>
        <p:nvSpPr>
          <p:cNvPr id="53" name="Rounded Rectangle 31">
            <a:extLst>
              <a:ext uri="{FF2B5EF4-FFF2-40B4-BE49-F238E27FC236}">
                <a16:creationId xmlns:a16="http://schemas.microsoft.com/office/drawing/2014/main" id="{99259B43-99FC-FB4B-898F-3A5A4AC5DDCF}"/>
              </a:ext>
            </a:extLst>
          </p:cNvPr>
          <p:cNvSpPr/>
          <p:nvPr/>
        </p:nvSpPr>
        <p:spPr>
          <a:xfrm>
            <a:off x="6797600" y="3450642"/>
            <a:ext cx="1169707" cy="280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grapes</a:t>
            </a:r>
            <a:endParaRPr lang="en-GB" sz="1170" dirty="0"/>
          </a:p>
        </p:txBody>
      </p:sp>
      <p:sp>
        <p:nvSpPr>
          <p:cNvPr id="54" name="Rounded Rectangle 32">
            <a:extLst>
              <a:ext uri="{FF2B5EF4-FFF2-40B4-BE49-F238E27FC236}">
                <a16:creationId xmlns:a16="http://schemas.microsoft.com/office/drawing/2014/main" id="{E2D45A08-916D-0942-A39A-823D13CD90A8}"/>
              </a:ext>
            </a:extLst>
          </p:cNvPr>
          <p:cNvSpPr/>
          <p:nvPr/>
        </p:nvSpPr>
        <p:spPr>
          <a:xfrm>
            <a:off x="6797600" y="3870688"/>
            <a:ext cx="1169707" cy="271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/>
              <a:t>orange</a:t>
            </a:r>
            <a:endParaRPr lang="en-GB" sz="1170" dirty="0"/>
          </a:p>
        </p:txBody>
      </p: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1932F500-3F09-D943-957E-50F6A4C1E32B}"/>
              </a:ext>
            </a:extLst>
          </p:cNvPr>
          <p:cNvCxnSpPr>
            <a:endCxn id="51" idx="1"/>
          </p:cNvCxnSpPr>
          <p:nvPr/>
        </p:nvCxnSpPr>
        <p:spPr>
          <a:xfrm flipV="1">
            <a:off x="6012160" y="2702775"/>
            <a:ext cx="780087" cy="471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34">
            <a:extLst>
              <a:ext uri="{FF2B5EF4-FFF2-40B4-BE49-F238E27FC236}">
                <a16:creationId xmlns:a16="http://schemas.microsoft.com/office/drawing/2014/main" id="{6B76DDB8-6953-0441-9E4D-9E9D7ABABA40}"/>
              </a:ext>
            </a:extLst>
          </p:cNvPr>
          <p:cNvCxnSpPr>
            <a:endCxn id="52" idx="1"/>
          </p:cNvCxnSpPr>
          <p:nvPr/>
        </p:nvCxnSpPr>
        <p:spPr>
          <a:xfrm flipV="1">
            <a:off x="6012160" y="3173775"/>
            <a:ext cx="780087" cy="14524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35">
            <a:extLst>
              <a:ext uri="{FF2B5EF4-FFF2-40B4-BE49-F238E27FC236}">
                <a16:creationId xmlns:a16="http://schemas.microsoft.com/office/drawing/2014/main" id="{14AA169A-F37F-8446-BFDF-E93183639360}"/>
              </a:ext>
            </a:extLst>
          </p:cNvPr>
          <p:cNvCxnSpPr>
            <a:endCxn id="53" idx="1"/>
          </p:cNvCxnSpPr>
          <p:nvPr/>
        </p:nvCxnSpPr>
        <p:spPr>
          <a:xfrm>
            <a:off x="6012160" y="3435507"/>
            <a:ext cx="785440" cy="1551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36">
            <a:extLst>
              <a:ext uri="{FF2B5EF4-FFF2-40B4-BE49-F238E27FC236}">
                <a16:creationId xmlns:a16="http://schemas.microsoft.com/office/drawing/2014/main" id="{CB1BD2CC-825B-C04B-9250-53C8970733FE}"/>
              </a:ext>
            </a:extLst>
          </p:cNvPr>
          <p:cNvCxnSpPr>
            <a:endCxn id="54" idx="1"/>
          </p:cNvCxnSpPr>
          <p:nvPr/>
        </p:nvCxnSpPr>
        <p:spPr>
          <a:xfrm>
            <a:off x="6012160" y="3555115"/>
            <a:ext cx="785440" cy="4512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4" descr="C:\Documents and Settings\Thomas\Local Settings\Temporary Internet Files\Content.IE5\Q2ZYCQ88\MC900250834[1].wmf">
            <a:extLst>
              <a:ext uri="{FF2B5EF4-FFF2-40B4-BE49-F238E27FC236}">
                <a16:creationId xmlns:a16="http://schemas.microsoft.com/office/drawing/2014/main" id="{11DCA61E-AC07-7B42-8050-578FE72F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6101">
            <a:off x="6027466" y="1473061"/>
            <a:ext cx="501548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C:\Documents and Settings\Thomas\Local Settings\Temporary Internet Files\Content.IE5\Q2ZYCQ88\MC900413538[1].wmf">
            <a:extLst>
              <a:ext uri="{FF2B5EF4-FFF2-40B4-BE49-F238E27FC236}">
                <a16:creationId xmlns:a16="http://schemas.microsoft.com/office/drawing/2014/main" id="{6DE7FF39-396A-7D45-87F8-D97AB36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8" y="1047169"/>
            <a:ext cx="780278" cy="6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 descr="C:\Documents and Settings\Thomas\Local Settings\Temporary Internet Files\Content.IE5\JKY5XWX3\MC900335751[1].wmf">
            <a:extLst>
              <a:ext uri="{FF2B5EF4-FFF2-40B4-BE49-F238E27FC236}">
                <a16:creationId xmlns:a16="http://schemas.microsoft.com/office/drawing/2014/main" id="{22CAC4C8-49D5-C340-8C64-88561D25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67" y="1468575"/>
            <a:ext cx="729599" cy="7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Documents and Settings\Thomas\Local Settings\Temporary Internet Files\Content.IE5\Q2ZYCQ88\MC900434830[1].png">
            <a:extLst>
              <a:ext uri="{FF2B5EF4-FFF2-40B4-BE49-F238E27FC236}">
                <a16:creationId xmlns:a16="http://schemas.microsoft.com/office/drawing/2014/main" id="{5F4348F3-49B7-CD4C-955F-952BE94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64" y="1566181"/>
            <a:ext cx="670818" cy="6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5">
            <a:extLst>
              <a:ext uri="{FF2B5EF4-FFF2-40B4-BE49-F238E27FC236}">
                <a16:creationId xmlns:a16="http://schemas.microsoft.com/office/drawing/2014/main" id="{4A46FAE6-2D56-3641-96E5-73D4112A9C07}"/>
              </a:ext>
            </a:extLst>
          </p:cNvPr>
          <p:cNvCxnSpPr/>
          <p:nvPr/>
        </p:nvCxnSpPr>
        <p:spPr>
          <a:xfrm flipH="1">
            <a:off x="5777839" y="2291281"/>
            <a:ext cx="357187" cy="71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68">
            <a:extLst>
              <a:ext uri="{FF2B5EF4-FFF2-40B4-BE49-F238E27FC236}">
                <a16:creationId xmlns:a16="http://schemas.microsoft.com/office/drawing/2014/main" id="{0ECDC55E-8599-014B-9CB1-D26A60019D18}"/>
              </a:ext>
            </a:extLst>
          </p:cNvPr>
          <p:cNvCxnSpPr/>
          <p:nvPr/>
        </p:nvCxnSpPr>
        <p:spPr>
          <a:xfrm flipH="1">
            <a:off x="5592115" y="2213430"/>
            <a:ext cx="86479" cy="752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1">
            <a:extLst>
              <a:ext uri="{FF2B5EF4-FFF2-40B4-BE49-F238E27FC236}">
                <a16:creationId xmlns:a16="http://schemas.microsoft.com/office/drawing/2014/main" id="{624A318C-CC72-C44B-A527-B7934F5322DA}"/>
              </a:ext>
            </a:extLst>
          </p:cNvPr>
          <p:cNvCxnSpPr/>
          <p:nvPr/>
        </p:nvCxnSpPr>
        <p:spPr>
          <a:xfrm>
            <a:off x="5112060" y="2291282"/>
            <a:ext cx="300033" cy="7462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 rot="20529623">
            <a:off x="1367189" y="2076615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20" name="Rounded Rectangle 19"/>
          <p:cNvSpPr/>
          <p:nvPr/>
        </p:nvSpPr>
        <p:spPr>
          <a:xfrm rot="20529623">
            <a:off x="2234484" y="3931646"/>
            <a:ext cx="720171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19" name="Rounded Rectangle 18"/>
          <p:cNvSpPr/>
          <p:nvPr/>
        </p:nvSpPr>
        <p:spPr>
          <a:xfrm rot="20529623">
            <a:off x="1873468" y="4962180"/>
            <a:ext cx="75192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8" name="Rounded Rectangle 17"/>
          <p:cNvSpPr/>
          <p:nvPr/>
        </p:nvSpPr>
        <p:spPr>
          <a:xfrm rot="20529623">
            <a:off x="1383954" y="3797728"/>
            <a:ext cx="65889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7" name="Rounded Rectangle 16"/>
          <p:cNvSpPr/>
          <p:nvPr/>
        </p:nvSpPr>
        <p:spPr>
          <a:xfrm rot="20529623">
            <a:off x="2375906" y="2341223"/>
            <a:ext cx="649479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5" name="Rounded Rectangle 14"/>
          <p:cNvSpPr/>
          <p:nvPr/>
        </p:nvSpPr>
        <p:spPr>
          <a:xfrm rot="20529623">
            <a:off x="2265126" y="3166306"/>
            <a:ext cx="70193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6" name="Rounded Rectangle 15"/>
          <p:cNvSpPr/>
          <p:nvPr/>
        </p:nvSpPr>
        <p:spPr>
          <a:xfrm rot="20529623">
            <a:off x="2456964" y="1546250"/>
            <a:ext cx="70113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4" name="Rounded Rectangle 13"/>
          <p:cNvSpPr/>
          <p:nvPr/>
        </p:nvSpPr>
        <p:spPr>
          <a:xfrm rot="20529623">
            <a:off x="1412761" y="2935899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13" name="Rounded Rectangle 12"/>
          <p:cNvSpPr/>
          <p:nvPr/>
        </p:nvSpPr>
        <p:spPr>
          <a:xfrm rot="20529623">
            <a:off x="1434567" y="1424206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1BBBE1-B4C1-A94F-A6E2-4B2B32FFD26E}"/>
                  </a:ext>
                </a:extLst>
              </p:cNvPr>
              <p:cNvSpPr/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gradFill>
                <a:gsLst>
                  <a:gs pos="0">
                    <a:srgbClr val="EE566C"/>
                  </a:gs>
                  <a:gs pos="100000">
                    <a:srgbClr val="BB4152"/>
                  </a:gs>
                </a:gsLst>
                <a:lin ang="5400000" scaled="0"/>
              </a:gradFill>
              <a:ln>
                <a:solidFill>
                  <a:srgbClr val="BB4152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333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1BBBE1-B4C1-A94F-A6E2-4B2B32FFD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BB415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23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91580" y="573195"/>
                <a:ext cx="7800867" cy="364092"/>
              </a:xfrm>
            </p:spPr>
            <p:txBody>
              <a:bodyPr/>
              <a:lstStyle/>
              <a:p>
                <a:r>
                  <a:rPr lang="en-GB" sz="2167" noProof="0" dirty="0"/>
                  <a:t>Families of functions </a:t>
                </a:r>
                <a14:m>
                  <m:oMath xmlns:m="http://schemas.openxmlformats.org/officeDocument/2006/math">
                    <m:r>
                      <a:rPr lang="de-DE" sz="2167" b="1" i="0" noProof="0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|…}</m:t>
                    </m:r>
                  </m:oMath>
                </a14:m>
                <a:endParaRPr lang="en-GB" sz="2167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91580" y="573195"/>
                <a:ext cx="7800867" cy="364092"/>
              </a:xfrm>
              <a:blipFill>
                <a:blip r:embed="rId2"/>
                <a:stretch>
                  <a:fillRect l="-2110" t="-30000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A5A95352-406F-204A-AE8A-578D187BC6BD}"/>
              </a:ext>
            </a:extLst>
          </p:cNvPr>
          <p:cNvSpPr txBox="1"/>
          <p:nvPr/>
        </p:nvSpPr>
        <p:spPr>
          <a:xfrm>
            <a:off x="911593" y="1992696"/>
            <a:ext cx="332994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 err="1"/>
              <a:t>Which</a:t>
            </a:r>
            <a:r>
              <a:rPr lang="de-DE" sz="1170" dirty="0"/>
              <a:t> </a:t>
            </a:r>
            <a:r>
              <a:rPr lang="de-DE" sz="1170" dirty="0" err="1"/>
              <a:t>families</a:t>
            </a:r>
            <a:r>
              <a:rPr lang="de-DE" sz="1170" dirty="0"/>
              <a:t> </a:t>
            </a:r>
            <a:r>
              <a:rPr lang="de-DE" sz="1170" dirty="0" err="1"/>
              <a:t>of</a:t>
            </a:r>
            <a:r>
              <a:rPr lang="de-DE" sz="1170" dirty="0"/>
              <a:t> </a:t>
            </a:r>
            <a:r>
              <a:rPr lang="de-DE" sz="1170" dirty="0" err="1"/>
              <a:t>functions</a:t>
            </a:r>
            <a:r>
              <a:rPr lang="de-DE" sz="1170" dirty="0"/>
              <a:t> do </a:t>
            </a:r>
            <a:r>
              <a:rPr lang="de-DE" sz="1170" dirty="0" err="1"/>
              <a:t>you</a:t>
            </a:r>
            <a:r>
              <a:rPr lang="de-DE" sz="1170" dirty="0"/>
              <a:t> </a:t>
            </a:r>
            <a:r>
              <a:rPr lang="de-DE" sz="1170" dirty="0" err="1"/>
              <a:t>know</a:t>
            </a:r>
            <a:r>
              <a:rPr lang="de-DE" sz="117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D485B3-1A4B-2C4F-88DA-5B2A9211D7A2}"/>
                  </a:ext>
                </a:extLst>
              </p:cNvPr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333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333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3333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D485B3-1A4B-2C4F-88DA-5B2A9211D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3"/>
                <a:stretch>
                  <a:fillRect l="-22917" t="-8333" b="-29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ACBBDE-0BBE-2F46-8803-DE28A6E6F75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364109" y="2204851"/>
            <a:ext cx="1015848" cy="9407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E84243B-8382-5846-9A7E-1C25697B6BF8}"/>
                  </a:ext>
                </a:extLst>
              </p:cNvPr>
              <p:cNvSpPr txBox="1"/>
              <p:nvPr/>
            </p:nvSpPr>
            <p:spPr>
              <a:xfrm>
                <a:off x="4752020" y="2292728"/>
                <a:ext cx="4200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i="1">
                          <a:latin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de-DE" sz="28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E84243B-8382-5846-9A7E-1C25697B6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292728"/>
                <a:ext cx="4200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D536B5-2BCC-FD41-AA05-B532B0A2E1A2}"/>
                  </a:ext>
                </a:extLst>
              </p:cNvPr>
              <p:cNvSpPr/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gradFill>
                <a:gsLst>
                  <a:gs pos="0">
                    <a:srgbClr val="EE566C"/>
                  </a:gs>
                  <a:gs pos="100000">
                    <a:srgbClr val="BB4152"/>
                  </a:gs>
                </a:gsLst>
                <a:lin ang="5400000" scaled="0"/>
              </a:gradFill>
              <a:ln>
                <a:solidFill>
                  <a:srgbClr val="BB4152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333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D536B5-2BCC-FD41-AA05-B532B0A2E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BB415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0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91580" y="573195"/>
                <a:ext cx="7800867" cy="364092"/>
              </a:xfrm>
            </p:spPr>
            <p:txBody>
              <a:bodyPr/>
              <a:lstStyle/>
              <a:p>
                <a:r>
                  <a:rPr lang="en-GB" sz="2167" noProof="0" dirty="0"/>
                  <a:t>Families of functions </a:t>
                </a:r>
                <a14:m>
                  <m:oMath xmlns:m="http://schemas.openxmlformats.org/officeDocument/2006/math">
                    <m:r>
                      <a:rPr lang="en-GB" sz="2167" noProof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2167" i="1" noProof="0">
                        <a:latin typeface="Cambria Math" panose="02040503050406030204" pitchFamily="18" charset="0"/>
                      </a:rPr>
                      <m:t>|…}</m:t>
                    </m:r>
                  </m:oMath>
                </a14:m>
                <a:endParaRPr lang="en-GB" sz="2167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91580" y="573195"/>
                <a:ext cx="7800867" cy="364092"/>
              </a:xfrm>
              <a:blipFill>
                <a:blip r:embed="rId3"/>
                <a:stretch>
                  <a:fillRect l="-2110" t="-30000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5A95352-406F-204A-AE8A-578D187BC6BD}"/>
                  </a:ext>
                </a:extLst>
              </p:cNvPr>
              <p:cNvSpPr txBox="1"/>
              <p:nvPr/>
            </p:nvSpPr>
            <p:spPr>
              <a:xfrm>
                <a:off x="911593" y="1992696"/>
                <a:ext cx="3329947" cy="2628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170" dirty="0"/>
                  <a:t>Which </a:t>
                </a:r>
                <a:r>
                  <a:rPr lang="de-DE" sz="1170" dirty="0" err="1"/>
                  <a:t>families</a:t>
                </a:r>
                <a:r>
                  <a:rPr lang="de-DE" sz="1170" dirty="0"/>
                  <a:t> </a:t>
                </a:r>
                <a:r>
                  <a:rPr lang="de-DE" sz="1170" dirty="0" err="1"/>
                  <a:t>of</a:t>
                </a:r>
                <a:r>
                  <a:rPr lang="de-DE" sz="1170" dirty="0"/>
                  <a:t> </a:t>
                </a:r>
                <a:r>
                  <a:rPr lang="de-DE" sz="1170" dirty="0" err="1"/>
                  <a:t>functions</a:t>
                </a:r>
                <a:r>
                  <a:rPr lang="de-DE" sz="1170" dirty="0"/>
                  <a:t> do </a:t>
                </a:r>
                <a:r>
                  <a:rPr lang="de-DE" sz="1170" dirty="0" err="1"/>
                  <a:t>you</a:t>
                </a:r>
                <a:r>
                  <a:rPr lang="de-DE" sz="1170" dirty="0"/>
                  <a:t> </a:t>
                </a:r>
                <a:r>
                  <a:rPr lang="de-DE" sz="1170" dirty="0" err="1"/>
                  <a:t>know</a:t>
                </a:r>
                <a:r>
                  <a:rPr lang="de-DE" sz="117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 err="1"/>
                  <a:t>family</a:t>
                </a:r>
                <a:r>
                  <a:rPr lang="de-DE" sz="1170" dirty="0"/>
                  <a:t> </a:t>
                </a:r>
                <a:r>
                  <a:rPr lang="de-DE" sz="1170" dirty="0" err="1"/>
                  <a:t>of</a:t>
                </a:r>
                <a:r>
                  <a:rPr lang="de-DE" sz="1170" dirty="0"/>
                  <a:t> </a:t>
                </a:r>
                <a:r>
                  <a:rPr lang="de-DE" sz="1170" dirty="0" err="1"/>
                  <a:t>constant</a:t>
                </a:r>
                <a:r>
                  <a:rPr lang="de-DE" sz="1170" dirty="0"/>
                  <a:t> </a:t>
                </a:r>
                <a:r>
                  <a:rPr lang="de-DE" sz="1170" dirty="0" err="1"/>
                  <a:t>functions</a:t>
                </a:r>
                <a:br>
                  <a:rPr lang="de-DE" sz="1170" dirty="0"/>
                </a:br>
                <a14:m>
                  <m:oMath xmlns:m="http://schemas.openxmlformats.org/officeDocument/2006/math">
                    <m:r>
                      <a:rPr lang="de-DE" sz="117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17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17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 err="1"/>
                  <a:t>family</a:t>
                </a:r>
                <a:r>
                  <a:rPr lang="de-DE" sz="1170" dirty="0"/>
                  <a:t> </a:t>
                </a:r>
                <a:r>
                  <a:rPr lang="de-DE" sz="1170" dirty="0" err="1"/>
                  <a:t>of</a:t>
                </a:r>
                <a:r>
                  <a:rPr lang="de-DE" sz="1170" dirty="0"/>
                  <a:t> linear </a:t>
                </a:r>
                <a:r>
                  <a:rPr lang="de-DE" sz="1170" dirty="0" err="1"/>
                  <a:t>functions</a:t>
                </a:r>
                <a:endParaRPr lang="de-DE" sz="117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7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17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17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117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 err="1"/>
                  <a:t>exponential</a:t>
                </a:r>
                <a:r>
                  <a:rPr lang="de-DE" sz="1170" dirty="0"/>
                  <a:t> </a:t>
                </a:r>
                <a:r>
                  <a:rPr lang="de-DE" sz="1170" dirty="0" err="1"/>
                  <a:t>functions</a:t>
                </a:r>
                <a:endParaRPr lang="de-DE" sz="117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70" i="1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117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17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17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17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7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17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17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1170" dirty="0"/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/>
                  <a:t>...</a:t>
                </a:r>
                <a:r>
                  <a:rPr lang="de-DE" sz="120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de-DE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de-DE" sz="1170" dirty="0"/>
              </a:p>
              <a:p>
                <a:endParaRPr lang="de-DE" sz="1170" dirty="0"/>
              </a:p>
              <a:p>
                <a:r>
                  <a:rPr lang="de-DE" sz="1170" dirty="0" err="1"/>
                  <a:t>what</a:t>
                </a:r>
                <a:r>
                  <a:rPr lang="de-DE" sz="1170" dirty="0"/>
                  <a:t> </a:t>
                </a:r>
                <a:r>
                  <a:rPr lang="de-DE" sz="1170" dirty="0" err="1"/>
                  <a:t>characterizes</a:t>
                </a:r>
                <a:r>
                  <a:rPr lang="de-DE" sz="1170" dirty="0"/>
                  <a:t> a </a:t>
                </a:r>
                <a:r>
                  <a:rPr lang="de-DE" sz="1170" dirty="0" err="1"/>
                  <a:t>family</a:t>
                </a:r>
                <a:r>
                  <a:rPr lang="de-DE" sz="1170" dirty="0"/>
                  <a:t> </a:t>
                </a:r>
                <a:r>
                  <a:rPr lang="de-DE" sz="1170" dirty="0" err="1"/>
                  <a:t>of</a:t>
                </a:r>
                <a:r>
                  <a:rPr lang="de-DE" sz="1170" dirty="0"/>
                  <a:t> </a:t>
                </a:r>
                <a:r>
                  <a:rPr lang="de-DE" sz="1170" dirty="0" err="1"/>
                  <a:t>functions</a:t>
                </a:r>
                <a:r>
                  <a:rPr lang="de-DE" sz="1170" dirty="0"/>
                  <a:t>?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/>
                  <a:t>form</a:t>
                </a:r>
              </a:p>
              <a:p>
                <a:pPr marL="238115" indent="-238115">
                  <a:buFont typeface="Arial" panose="020B0604020202020204" pitchFamily="34" charset="0"/>
                  <a:buChar char="•"/>
                </a:pPr>
                <a:r>
                  <a:rPr lang="de-DE" sz="1170" dirty="0" err="1"/>
                  <a:t>parameters</a:t>
                </a:r>
                <a:r>
                  <a:rPr lang="de-DE" sz="1170" dirty="0"/>
                  <a:t> (</a:t>
                </a:r>
                <a14:m>
                  <m:oMath xmlns:m="http://schemas.openxmlformats.org/officeDocument/2006/math">
                    <m:r>
                      <a:rPr lang="de-DE" sz="117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17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17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117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17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de-DE" sz="117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sz="117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1170" dirty="0"/>
                  <a:t>)</a:t>
                </a:r>
              </a:p>
              <a:p>
                <a:endParaRPr lang="de-DE" sz="1170" dirty="0"/>
              </a:p>
              <a:p>
                <a:endParaRPr lang="de-DE" sz="117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5A95352-406F-204A-AE8A-578D187B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3" y="1992696"/>
                <a:ext cx="3329947" cy="2628027"/>
              </a:xfrm>
              <a:prstGeom prst="rect">
                <a:avLst/>
              </a:prstGeom>
              <a:blipFill>
                <a:blip r:embed="rId4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D485B3-1A4B-2C4F-88DA-5B2A9211D7A2}"/>
                  </a:ext>
                </a:extLst>
              </p:cNvPr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333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333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333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33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D485B3-1A4B-2C4F-88DA-5B2A9211D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5"/>
                <a:stretch>
                  <a:fillRect l="-32653" t="-8163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ACBBDE-0BBE-2F46-8803-DE28A6E6F75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364109" y="2204851"/>
            <a:ext cx="1015848" cy="9407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E84243B-8382-5846-9A7E-1C25697B6BF8}"/>
                  </a:ext>
                </a:extLst>
              </p:cNvPr>
              <p:cNvSpPr txBox="1"/>
              <p:nvPr/>
            </p:nvSpPr>
            <p:spPr>
              <a:xfrm>
                <a:off x="4752020" y="2292728"/>
                <a:ext cx="420047" cy="27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70" i="1">
                          <a:latin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de-DE" sz="117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AE84243B-8382-5846-9A7E-1C25697B6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292728"/>
                <a:ext cx="420047" cy="272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D536B5-2BCC-FD41-AA05-B532B0A2E1A2}"/>
                  </a:ext>
                </a:extLst>
              </p:cNvPr>
              <p:cNvSpPr/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gradFill>
                <a:gsLst>
                  <a:gs pos="0">
                    <a:srgbClr val="EE566C"/>
                  </a:gs>
                  <a:gs pos="100000">
                    <a:srgbClr val="BB4152"/>
                  </a:gs>
                </a:gsLst>
                <a:lin ang="5400000" scaled="0"/>
              </a:gradFill>
              <a:ln>
                <a:solidFill>
                  <a:srgbClr val="BB4152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333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D536B5-2BCC-FD41-AA05-B532B0A2E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BB415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66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28">
            <a:extLst>
              <a:ext uri="{FF2B5EF4-FFF2-40B4-BE49-F238E27FC236}">
                <a16:creationId xmlns:a16="http://schemas.microsoft.com/office/drawing/2014/main" id="{1526E794-257C-404F-B15D-46B3A74A8BB8}"/>
              </a:ext>
            </a:extLst>
          </p:cNvPr>
          <p:cNvSpPr/>
          <p:nvPr/>
        </p:nvSpPr>
        <p:spPr>
          <a:xfrm>
            <a:off x="6612227" y="2352735"/>
            <a:ext cx="1500167" cy="199800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80" name="Rounded Rectangle 29">
            <a:extLst>
              <a:ext uri="{FF2B5EF4-FFF2-40B4-BE49-F238E27FC236}">
                <a16:creationId xmlns:a16="http://schemas.microsoft.com/office/drawing/2014/main" id="{C2F3E6AA-4EAD-434F-AA97-B508CD7A8AB4}"/>
              </a:ext>
            </a:extLst>
          </p:cNvPr>
          <p:cNvSpPr/>
          <p:nvPr/>
        </p:nvSpPr>
        <p:spPr>
          <a:xfrm>
            <a:off x="6792247" y="2550542"/>
            <a:ext cx="1169707" cy="304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apple</a:t>
            </a:r>
            <a:endParaRPr lang="en-GB" sz="1170" dirty="0"/>
          </a:p>
        </p:txBody>
      </p:sp>
      <p:sp>
        <p:nvSpPr>
          <p:cNvPr id="81" name="Rounded Rectangle 30">
            <a:extLst>
              <a:ext uri="{FF2B5EF4-FFF2-40B4-BE49-F238E27FC236}">
                <a16:creationId xmlns:a16="http://schemas.microsoft.com/office/drawing/2014/main" id="{040B745F-B24B-B84B-BFFF-B13BE8CCA614}"/>
              </a:ext>
            </a:extLst>
          </p:cNvPr>
          <p:cNvSpPr/>
          <p:nvPr/>
        </p:nvSpPr>
        <p:spPr>
          <a:xfrm>
            <a:off x="6792247" y="3030595"/>
            <a:ext cx="1169707" cy="286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banana</a:t>
            </a:r>
            <a:endParaRPr lang="en-GB" sz="1170" dirty="0"/>
          </a:p>
        </p:txBody>
      </p:sp>
      <p:sp>
        <p:nvSpPr>
          <p:cNvPr id="82" name="Rounded Rectangle 31">
            <a:extLst>
              <a:ext uri="{FF2B5EF4-FFF2-40B4-BE49-F238E27FC236}">
                <a16:creationId xmlns:a16="http://schemas.microsoft.com/office/drawing/2014/main" id="{9E97F7A7-0FEE-8E4C-94FF-D7188587E8A8}"/>
              </a:ext>
            </a:extLst>
          </p:cNvPr>
          <p:cNvSpPr/>
          <p:nvPr/>
        </p:nvSpPr>
        <p:spPr>
          <a:xfrm>
            <a:off x="6797600" y="3450642"/>
            <a:ext cx="1169707" cy="280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grapes</a:t>
            </a:r>
            <a:endParaRPr lang="en-GB" sz="1170" dirty="0"/>
          </a:p>
        </p:txBody>
      </p:sp>
      <p:sp>
        <p:nvSpPr>
          <p:cNvPr id="83" name="Rounded Rectangle 32">
            <a:extLst>
              <a:ext uri="{FF2B5EF4-FFF2-40B4-BE49-F238E27FC236}">
                <a16:creationId xmlns:a16="http://schemas.microsoft.com/office/drawing/2014/main" id="{6A2F3BC5-2BB2-D448-B0E7-16E34DC00FAE}"/>
              </a:ext>
            </a:extLst>
          </p:cNvPr>
          <p:cNvSpPr/>
          <p:nvPr/>
        </p:nvSpPr>
        <p:spPr>
          <a:xfrm>
            <a:off x="6797600" y="3870688"/>
            <a:ext cx="1169707" cy="271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/>
              <a:t>orange</a:t>
            </a:r>
            <a:endParaRPr lang="en-GB" sz="1170" dirty="0"/>
          </a:p>
        </p:txBody>
      </p:sp>
      <p:sp>
        <p:nvSpPr>
          <p:cNvPr id="87" name="Rounded Rectangle 86"/>
          <p:cNvSpPr/>
          <p:nvPr/>
        </p:nvSpPr>
        <p:spPr>
          <a:xfrm>
            <a:off x="3671900" y="1567149"/>
            <a:ext cx="960107" cy="28369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2667" dirty="0"/>
              <a:t>ML</a:t>
            </a:r>
            <a:endParaRPr lang="en-GB" sz="2667" dirty="0"/>
          </a:p>
        </p:txBody>
      </p:sp>
      <p:pic>
        <p:nvPicPr>
          <p:cNvPr id="62" name="Picture 10" descr="C:\Documents and Settings\Thomas\Local Settings\Temporary Internet Files\Content.IE5\Q2ZYCQ88\MC910216978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6" y="1043169"/>
            <a:ext cx="453659" cy="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80" y="573195"/>
            <a:ext cx="7800867" cy="364092"/>
          </a:xfrm>
        </p:spPr>
        <p:txBody>
          <a:bodyPr/>
          <a:lstStyle/>
          <a:p>
            <a:r>
              <a:rPr lang="en-GB" sz="2167" noProof="0" dirty="0"/>
              <a:t>Learning a classifier with pre-classified training data</a:t>
            </a:r>
            <a:br>
              <a:rPr lang="en-GB" sz="2167" noProof="0" dirty="0"/>
            </a:br>
            <a:r>
              <a:rPr lang="en-GB" sz="2167" noProof="0" dirty="0"/>
              <a:t>(labelled training data)</a:t>
            </a:r>
          </a:p>
        </p:txBody>
      </p:sp>
      <p:sp>
        <p:nvSpPr>
          <p:cNvPr id="23" name="Hexagon 22"/>
          <p:cNvSpPr/>
          <p:nvPr/>
        </p:nvSpPr>
        <p:spPr>
          <a:xfrm>
            <a:off x="3731907" y="2972970"/>
            <a:ext cx="840093" cy="759919"/>
          </a:xfrm>
          <a:prstGeom prst="hex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67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learn</a:t>
            </a:r>
            <a:endParaRPr lang="en-GB" sz="1667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333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333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33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33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3"/>
                <a:stretch>
                  <a:fillRect l="-32653" t="-8163" b="-2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4735120" y="3252835"/>
            <a:ext cx="496953" cy="2244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6012160" y="2702775"/>
            <a:ext cx="780087" cy="471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6012160" y="3173775"/>
            <a:ext cx="780087" cy="14524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012160" y="3435507"/>
            <a:ext cx="785440" cy="1551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6012160" y="3555115"/>
            <a:ext cx="785440" cy="4512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0" name="Picture 4" descr="C:\Documents and Settings\Thomas\Local Settings\Temporary Internet Files\Content.IE5\Q2ZYCQ88\MC90025083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6101">
            <a:off x="6027466" y="1473061"/>
            <a:ext cx="501548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C:\Documents and Settings\Thomas\Local Settings\Temporary Internet Files\Content.IE5\Q2ZYCQ88\MC900413538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8" y="1047169"/>
            <a:ext cx="780278" cy="6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67" y="1468575"/>
            <a:ext cx="729599" cy="7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Documents and Settings\Thomas\Local Settings\Temporary Internet Files\Content.IE5\Q2ZYCQ88\MC90043483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64" y="1566181"/>
            <a:ext cx="670818" cy="6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/>
          <p:cNvCxnSpPr/>
          <p:nvPr/>
        </p:nvCxnSpPr>
        <p:spPr>
          <a:xfrm flipH="1">
            <a:off x="5777839" y="2291281"/>
            <a:ext cx="357187" cy="71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592115" y="2213430"/>
            <a:ext cx="86479" cy="752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112060" y="2291282"/>
            <a:ext cx="300033" cy="7462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ight Arrow 75"/>
          <p:cNvSpPr/>
          <p:nvPr/>
        </p:nvSpPr>
        <p:spPr>
          <a:xfrm rot="5400000">
            <a:off x="3903477" y="2540547"/>
            <a:ext cx="496953" cy="22448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ounded Rectangle 76"/>
              <p:cNvSpPr/>
              <p:nvPr/>
            </p:nvSpPr>
            <p:spPr>
              <a:xfrm rot="673395">
                <a:off x="5356399" y="4516807"/>
                <a:ext cx="3015401" cy="9572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u="sng" dirty="0">
                    <a:solidFill>
                      <a:schemeClr val="tx1"/>
                    </a:solidFill>
                  </a:rPr>
                  <a:t>Core </a:t>
                </a:r>
                <a:r>
                  <a:rPr lang="de-DE" sz="1400" u="sng" dirty="0" err="1">
                    <a:solidFill>
                      <a:schemeClr val="tx1"/>
                    </a:solidFill>
                  </a:rPr>
                  <a:t>questions</a:t>
                </a:r>
                <a:r>
                  <a:rPr lang="de-DE" sz="1400" u="sng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u="sng" dirty="0" err="1">
                    <a:solidFill>
                      <a:schemeClr val="tx1"/>
                    </a:solidFill>
                  </a:rPr>
                  <a:t>of</a:t>
                </a:r>
                <a:r>
                  <a:rPr lang="de-DE" sz="1400" u="sng" dirty="0">
                    <a:solidFill>
                      <a:schemeClr val="tx1"/>
                    </a:solidFill>
                  </a:rPr>
                  <a:t> ML</a:t>
                </a:r>
                <a:r>
                  <a:rPr lang="de-DE" sz="14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Which</a:t>
                </a:r>
                <a:r>
                  <a:rPr lang="de-DE" sz="1400" dirty="0">
                    <a:solidFill>
                      <a:schemeClr val="tx1"/>
                    </a:solidFill>
                  </a:rPr>
                  <a:t> form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does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4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have</a:t>
                </a:r>
                <a:r>
                  <a:rPr lang="de-DE" sz="1400" dirty="0">
                    <a:solidFill>
                      <a:schemeClr val="tx1"/>
                    </a:solidFill>
                  </a:rPr>
                  <a:t>?</a:t>
                </a:r>
              </a:p>
              <a:p>
                <a:pPr algn="ctr"/>
                <a:r>
                  <a:rPr lang="de-DE" sz="1400" dirty="0" err="1">
                    <a:solidFill>
                      <a:schemeClr val="tx1"/>
                    </a:solidFill>
                  </a:rPr>
                  <a:t>How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determine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parameters</a:t>
                </a:r>
                <a:r>
                  <a:rPr lang="de-DE" sz="1400" dirty="0">
                    <a:solidFill>
                      <a:schemeClr val="tx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77" name="Rounded 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673395">
                <a:off x="5356399" y="4516807"/>
                <a:ext cx="3015401" cy="9572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EC90FF-EAD0-554A-B627-1C9F292532B8}"/>
                  </a:ext>
                </a:extLst>
              </p:cNvPr>
              <p:cNvSpPr/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gradFill>
                <a:gsLst>
                  <a:gs pos="0">
                    <a:srgbClr val="EE566C"/>
                  </a:gs>
                  <a:gs pos="100000">
                    <a:srgbClr val="BB4152"/>
                  </a:gs>
                </a:gsLst>
                <a:lin ang="5400000" scaled="0"/>
              </a:gradFill>
              <a:ln>
                <a:solidFill>
                  <a:srgbClr val="BB4152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333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CEC90FF-EAD0-554A-B627-1C9F29253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BB415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entagon 21">
            <a:extLst>
              <a:ext uri="{FF2B5EF4-FFF2-40B4-BE49-F238E27FC236}">
                <a16:creationId xmlns:a16="http://schemas.microsoft.com/office/drawing/2014/main" id="{C6688A6C-0881-D04D-8C98-46396EA4BAC9}"/>
              </a:ext>
            </a:extLst>
          </p:cNvPr>
          <p:cNvSpPr/>
          <p:nvPr/>
        </p:nvSpPr>
        <p:spPr>
          <a:xfrm>
            <a:off x="798727" y="1425015"/>
            <a:ext cx="2700300" cy="4170198"/>
          </a:xfrm>
          <a:prstGeom prst="homePlate">
            <a:avLst>
              <a:gd name="adj" fmla="val 143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pic>
        <p:nvPicPr>
          <p:cNvPr id="49" name="Picture 2" descr="C:\Documents and Settings\Thomas\Local Settings\Temporary Internet Files\Content.IE5\I0M4ORN9\MC900436911[1].png">
            <a:extLst>
              <a:ext uri="{FF2B5EF4-FFF2-40B4-BE49-F238E27FC236}">
                <a16:creationId xmlns:a16="http://schemas.microsoft.com/office/drawing/2014/main" id="{34D65072-B7EA-2942-845F-66F8B16C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4" y="166947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Documents and Settings\Thomas\Local Settings\Temporary Internet Files\Content.IE5\CHPLRBBX\MC900441718[1].png">
            <a:extLst>
              <a:ext uri="{FF2B5EF4-FFF2-40B4-BE49-F238E27FC236}">
                <a16:creationId xmlns:a16="http://schemas.microsoft.com/office/drawing/2014/main" id="{77992FD8-A56E-3040-9638-E8E194820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085115" y="192635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C:\Documents and Settings\Thomas\Local Settings\Temporary Internet Files\Content.IE5\I0M4ORN9\MC900436896[1].png">
            <a:extLst>
              <a:ext uri="{FF2B5EF4-FFF2-40B4-BE49-F238E27FC236}">
                <a16:creationId xmlns:a16="http://schemas.microsoft.com/office/drawing/2014/main" id="{643EE508-2ED2-3F47-A25B-6F79D8FF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98" y="2559968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:\Documents and Settings\Thomas\Local Settings\Temporary Internet Files\Content.IE5\CHPLRBBX\MC900441720[1].png">
            <a:extLst>
              <a:ext uri="{FF2B5EF4-FFF2-40B4-BE49-F238E27FC236}">
                <a16:creationId xmlns:a16="http://schemas.microsoft.com/office/drawing/2014/main" id="{B549F7B4-6D3C-6D46-8C9B-6BE8D3FE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60" y="4328973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Documents and Settings\Thomas\Local Settings\Temporary Internet Files\Content.IE5\HPLL100N\MC900436895[1].png">
            <a:extLst>
              <a:ext uri="{FF2B5EF4-FFF2-40B4-BE49-F238E27FC236}">
                <a16:creationId xmlns:a16="http://schemas.microsoft.com/office/drawing/2014/main" id="{50FC8A98-DAE6-BC42-AA70-17566EE9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33" y="3230920"/>
            <a:ext cx="894395" cy="8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C:\Documents and Settings\Thomas\Local Settings\Temporary Internet Files\Content.IE5\5UB0WJOG\MC900441708[1].png">
            <a:extLst>
              <a:ext uri="{FF2B5EF4-FFF2-40B4-BE49-F238E27FC236}">
                <a16:creationId xmlns:a16="http://schemas.microsoft.com/office/drawing/2014/main" id="{C0D0CCC4-65DF-584F-9D8B-C0C60D06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9" y="3073672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 descr="C:\Documents and Settings\Thomas\Local Settings\Temporary Internet Files\Content.IE5\5UB0WJOG\MC900436894[1].png">
            <a:extLst>
              <a:ext uri="{FF2B5EF4-FFF2-40B4-BE49-F238E27FC236}">
                <a16:creationId xmlns:a16="http://schemas.microsoft.com/office/drawing/2014/main" id="{9B5F6A4A-2D97-384F-8E53-A4F50651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34" y="2379131"/>
            <a:ext cx="627633" cy="6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" descr="C:\Documents and Settings\Thomas\Local Settings\Temporary Internet Files\Content.IE5\JKY5XWX3\MC900441744[1].png">
            <a:extLst>
              <a:ext uri="{FF2B5EF4-FFF2-40B4-BE49-F238E27FC236}">
                <a16:creationId xmlns:a16="http://schemas.microsoft.com/office/drawing/2014/main" id="{274E3272-4875-5F48-B036-3C0109E1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09" y="4905402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7" descr="C:\Documents and Settings\Thomas\Local Settings\Temporary Internet Files\Content.IE5\JKY5XWX3\MC900335751[1].wmf">
            <a:extLst>
              <a:ext uri="{FF2B5EF4-FFF2-40B4-BE49-F238E27FC236}">
                <a16:creationId xmlns:a16="http://schemas.microsoft.com/office/drawing/2014/main" id="{6B7C4507-0702-A64A-B434-0737F6AE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1" y="4159579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20">
            <a:extLst>
              <a:ext uri="{FF2B5EF4-FFF2-40B4-BE49-F238E27FC236}">
                <a16:creationId xmlns:a16="http://schemas.microsoft.com/office/drawing/2014/main" id="{1F65124D-AD72-0443-BEF7-18BFBBDAC6D7}"/>
              </a:ext>
            </a:extLst>
          </p:cNvPr>
          <p:cNvSpPr/>
          <p:nvPr/>
        </p:nvSpPr>
        <p:spPr>
          <a:xfrm rot="20529623">
            <a:off x="1314329" y="2229015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59" name="Rounded Rectangle 19">
            <a:extLst>
              <a:ext uri="{FF2B5EF4-FFF2-40B4-BE49-F238E27FC236}">
                <a16:creationId xmlns:a16="http://schemas.microsoft.com/office/drawing/2014/main" id="{62EAF646-EE8E-E946-87E9-4EF5F11D0FF0}"/>
              </a:ext>
            </a:extLst>
          </p:cNvPr>
          <p:cNvSpPr/>
          <p:nvPr/>
        </p:nvSpPr>
        <p:spPr>
          <a:xfrm rot="20529623">
            <a:off x="2181624" y="4084046"/>
            <a:ext cx="720171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61" name="Rounded Rectangle 18">
            <a:extLst>
              <a:ext uri="{FF2B5EF4-FFF2-40B4-BE49-F238E27FC236}">
                <a16:creationId xmlns:a16="http://schemas.microsoft.com/office/drawing/2014/main" id="{4A6D18DB-2BB9-A441-A52C-4E0EABB72E1D}"/>
              </a:ext>
            </a:extLst>
          </p:cNvPr>
          <p:cNvSpPr/>
          <p:nvPr/>
        </p:nvSpPr>
        <p:spPr>
          <a:xfrm rot="20529623">
            <a:off x="1820608" y="5114580"/>
            <a:ext cx="75192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67" name="Rounded Rectangle 17">
            <a:extLst>
              <a:ext uri="{FF2B5EF4-FFF2-40B4-BE49-F238E27FC236}">
                <a16:creationId xmlns:a16="http://schemas.microsoft.com/office/drawing/2014/main" id="{7C3D32ED-3402-1049-9431-66846BE71405}"/>
              </a:ext>
            </a:extLst>
          </p:cNvPr>
          <p:cNvSpPr/>
          <p:nvPr/>
        </p:nvSpPr>
        <p:spPr>
          <a:xfrm rot="20529623">
            <a:off x="1331094" y="3950128"/>
            <a:ext cx="65889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68" name="Rounded Rectangle 16">
            <a:extLst>
              <a:ext uri="{FF2B5EF4-FFF2-40B4-BE49-F238E27FC236}">
                <a16:creationId xmlns:a16="http://schemas.microsoft.com/office/drawing/2014/main" id="{AE7C0FE6-D3F1-0B4C-B977-D5E2EF6B02AE}"/>
              </a:ext>
            </a:extLst>
          </p:cNvPr>
          <p:cNvSpPr/>
          <p:nvPr/>
        </p:nvSpPr>
        <p:spPr>
          <a:xfrm rot="20529623">
            <a:off x="2323046" y="2493623"/>
            <a:ext cx="649479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70" name="Rounded Rectangle 14">
            <a:extLst>
              <a:ext uri="{FF2B5EF4-FFF2-40B4-BE49-F238E27FC236}">
                <a16:creationId xmlns:a16="http://schemas.microsoft.com/office/drawing/2014/main" id="{40369AA7-7852-D849-BF4D-261BA6464911}"/>
              </a:ext>
            </a:extLst>
          </p:cNvPr>
          <p:cNvSpPr/>
          <p:nvPr/>
        </p:nvSpPr>
        <p:spPr>
          <a:xfrm rot="20529623">
            <a:off x="2212266" y="3318706"/>
            <a:ext cx="70193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71" name="Rounded Rectangle 15">
            <a:extLst>
              <a:ext uri="{FF2B5EF4-FFF2-40B4-BE49-F238E27FC236}">
                <a16:creationId xmlns:a16="http://schemas.microsoft.com/office/drawing/2014/main" id="{6E3EADBE-3F87-1A4B-B1F5-DA2A0A7F96FA}"/>
              </a:ext>
            </a:extLst>
          </p:cNvPr>
          <p:cNvSpPr/>
          <p:nvPr/>
        </p:nvSpPr>
        <p:spPr>
          <a:xfrm rot="20529623">
            <a:off x="2404104" y="1698650"/>
            <a:ext cx="70113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73" name="Rounded Rectangle 13">
            <a:extLst>
              <a:ext uri="{FF2B5EF4-FFF2-40B4-BE49-F238E27FC236}">
                <a16:creationId xmlns:a16="http://schemas.microsoft.com/office/drawing/2014/main" id="{D059B3F7-D28A-474E-85E0-6413242E22D4}"/>
              </a:ext>
            </a:extLst>
          </p:cNvPr>
          <p:cNvSpPr/>
          <p:nvPr/>
        </p:nvSpPr>
        <p:spPr>
          <a:xfrm rot="20529623">
            <a:off x="1359901" y="3088299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AE55B6AB-90ED-784F-AC3D-276E3D71FDC9}"/>
              </a:ext>
            </a:extLst>
          </p:cNvPr>
          <p:cNvSpPr/>
          <p:nvPr/>
        </p:nvSpPr>
        <p:spPr>
          <a:xfrm rot="20529623">
            <a:off x="1381707" y="1576606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57069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Defining the task of learning a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1586" y="841590"/>
                <a:ext cx="7440827" cy="45005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Given dataset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sz="1600" noProof="0" dirty="0"/>
                  <a:t> with </a:t>
                </a:r>
                <a14:m>
                  <m:oMath xmlns:m="http://schemas.openxmlformats.org/officeDocument/2006/math"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noProof="0" dirty="0"/>
                  <a:t> objects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,…, </m:t>
                        </m:r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600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600" b="0" noProof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each described using </a:t>
                </a:r>
                <a14:m>
                  <m:oMath xmlns:m="http://schemas.openxmlformats.org/officeDocument/2006/math">
                    <m:r>
                      <a:rPr lang="en-GB" sz="1600" i="1" noProof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600" noProof="0" dirty="0"/>
                  <a:t> attributes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and an observed category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600" noProof="0" dirty="0"/>
              </a:p>
              <a:p>
                <a:pPr marL="333362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 noProof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GB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GB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i="1" noProof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GB" sz="1600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noProof="0" dirty="0">
                    <a:latin typeface="Cambria Math" panose="02040503050406030204" pitchFamily="18" charset="0"/>
                  </a:rPr>
                  <a:t>,</a:t>
                </a:r>
              </a:p>
              <a:p>
                <a:pPr marL="333362" lvl="1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600" i="1" noProof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600" noProof="0" dirty="0"/>
                  <a:t>,</a:t>
                </a:r>
              </a:p>
              <a:p>
                <a:pPr marL="333362" lvl="1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 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 noProof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1600" i="1" noProof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GB" sz="1600" dirty="0"/>
              </a:p>
              <a:p>
                <a:pPr marL="4763" indent="0">
                  <a:lnSpc>
                    <a:spcPct val="100000"/>
                  </a:lnSpc>
                  <a:buNone/>
                </a:pPr>
                <a:r>
                  <a:rPr lang="en-GB" sz="1600" dirty="0"/>
                  <a:t>where </a:t>
                </a:r>
                <a14:m>
                  <m:oMath xmlns:m="http://schemas.openxmlformats.org/officeDocument/2006/math"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is the joint distribution of random variables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dirty="0"/>
              </a:p>
              <a:p>
                <a:pPr marL="380985" lvl="1" indent="0">
                  <a:lnSpc>
                    <a:spcPct val="100000"/>
                  </a:lnSpc>
                  <a:buNone/>
                </a:pPr>
                <a:r>
                  <a:rPr lang="en-GB" sz="1600" noProof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GB" sz="1600" noProof="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Given a family of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GB" sz="1600" noProof="0" dirty="0"/>
                  <a:t>,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find a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r>
                      <a:rPr lang="en-GB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GB" sz="1600" noProof="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r>
                      <a:rPr lang="en-GB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sz="16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GB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noProof="0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minimizes the </a:t>
                </a:r>
                <a:r>
                  <a:rPr lang="en-GB" sz="1600" i="1" dirty="0"/>
                  <a:t>empirical risk </a:t>
                </a:r>
                <a:r>
                  <a:rPr lang="en-GB" sz="1600" dirty="0"/>
                  <a:t>(“loss”)</a:t>
                </a:r>
                <a:r>
                  <a:rPr lang="en-GB" sz="1600" noProof="0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1600" noProof="0" dirty="0"/>
                  <a:t>on observed data (X,Y)</a:t>
                </a:r>
              </a:p>
              <a:p>
                <a:pPr marL="333362" lvl="1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r>
                      <a:rPr lang="en-GB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GB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1600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̃"/>
                                <m:ctrlPr>
                                  <a:rPr lang="en-GB" sz="16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GB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de-DE" sz="1600" b="0" i="0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lim>
                        </m:limLow>
                        <m:r>
                          <a:rPr lang="de-DE" sz="16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=1…</m:t>
                            </m:r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̃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6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r>
                  <a:rPr lang="en-GB" sz="1600" noProof="0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1800" noProof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sz="1800" noProof="0" dirty="0"/>
              </a:p>
              <a:p>
                <a:pPr marL="380985" lvl="1" indent="0">
                  <a:lnSpc>
                    <a:spcPct val="100000"/>
                  </a:lnSpc>
                  <a:buNone/>
                </a:pPr>
                <a:endParaRPr lang="en-GB" sz="1600" noProof="0" dirty="0"/>
              </a:p>
              <a:p>
                <a:pPr marL="380946" lvl="1" indent="0">
                  <a:lnSpc>
                    <a:spcPct val="100000"/>
                  </a:lnSpc>
                  <a:buNone/>
                </a:pPr>
                <a:endParaRPr lang="en-GB" sz="1600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586" y="841590"/>
                <a:ext cx="7440827" cy="4500500"/>
              </a:xfrm>
              <a:blipFill>
                <a:blip r:embed="rId2"/>
                <a:stretch>
                  <a:fillRect l="-1706" t="-1408" b="-16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76273" y="2069363"/>
            <a:ext cx="1709122" cy="2723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170" dirty="0"/>
              <a:t>(</a:t>
            </a:r>
            <a:r>
              <a:rPr lang="de-DE" sz="1170" dirty="0" err="1"/>
              <a:t>green</a:t>
            </a:r>
            <a:r>
              <a:rPr lang="de-DE" sz="1170" dirty="0"/>
              <a:t>, </a:t>
            </a:r>
            <a:r>
              <a:rPr lang="de-DE" sz="1170" dirty="0" err="1"/>
              <a:t>round</a:t>
            </a:r>
            <a:r>
              <a:rPr lang="de-DE" sz="1170" dirty="0"/>
              <a:t>, smooth)</a:t>
            </a:r>
            <a:endParaRPr lang="en-GB" sz="1170" dirty="0"/>
          </a:p>
        </p:txBody>
      </p:sp>
      <p:sp>
        <p:nvSpPr>
          <p:cNvPr id="10" name="TextBox 9"/>
          <p:cNvSpPr txBox="1"/>
          <p:nvPr/>
        </p:nvSpPr>
        <p:spPr>
          <a:xfrm>
            <a:off x="6436246" y="2481095"/>
            <a:ext cx="1683474" cy="2723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170" dirty="0"/>
              <a:t>(orange, </a:t>
            </a:r>
            <a:r>
              <a:rPr lang="de-DE" sz="1170" dirty="0" err="1"/>
              <a:t>round</a:t>
            </a:r>
            <a:r>
              <a:rPr lang="de-DE" sz="1170" dirty="0"/>
              <a:t>, </a:t>
            </a:r>
            <a:r>
              <a:rPr lang="de-DE" sz="1170" dirty="0" err="1"/>
              <a:t>rough</a:t>
            </a:r>
            <a:r>
              <a:rPr lang="de-DE" sz="1170" dirty="0"/>
              <a:t>)</a:t>
            </a:r>
            <a:endParaRPr lang="en-GB" sz="117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 rot="928721">
                <a:off x="5600441" y="4493791"/>
                <a:ext cx="2580287" cy="95328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should reproduce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28721">
                <a:off x="5600441" y="4493791"/>
                <a:ext cx="2580287" cy="953288"/>
              </a:xfrm>
              <a:prstGeom prst="roundRect">
                <a:avLst/>
              </a:prstGeom>
              <a:blipFill>
                <a:blip r:embed="rId3"/>
                <a:stretch>
                  <a:fillRect r="-4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D5AFE60B-3E11-344C-9EA9-EA1D6EB73EC5}"/>
              </a:ext>
            </a:extLst>
          </p:cNvPr>
          <p:cNvSpPr/>
          <p:nvPr/>
        </p:nvSpPr>
        <p:spPr>
          <a:xfrm rot="20529623">
            <a:off x="7932994" y="2707688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55D50C53-7215-D94A-B986-D6A4CBAABF16}"/>
              </a:ext>
            </a:extLst>
          </p:cNvPr>
          <p:cNvSpPr/>
          <p:nvPr/>
        </p:nvSpPr>
        <p:spPr>
          <a:xfrm rot="20529623">
            <a:off x="8224698" y="1746191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35878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D73FA72-EE7F-CE44-A728-DD6573EB6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7275"/>
                <a:ext cx="8243887" cy="4584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b="0" dirty="0">
                    <a:ea typeface="Cambria Math" panose="02040503050406030204" pitchFamily="18" charset="0"/>
                  </a:rPr>
                  <a:t>Minimizing </a:t>
                </a:r>
                <a:r>
                  <a:rPr lang="de-DE" b="0" dirty="0" err="1">
                    <a:ea typeface="Cambria Math" panose="02040503050406030204" pitchFamily="18" charset="0"/>
                  </a:rPr>
                  <a:t>loss</a:t>
                </a:r>
                <a:r>
                  <a:rPr lang="de-DE" b="0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[ℓ(</m:t>
                          </m:r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 err="1">
                    <a:ea typeface="Cambria Math" panose="02040503050406030204" pitchFamily="18" charset="0"/>
                  </a:rPr>
                  <a:t>Theory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of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machine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learning</a:t>
                </a:r>
                <a:r>
                  <a:rPr lang="de-DE" dirty="0">
                    <a:ea typeface="Cambria Math" panose="02040503050406030204" pitchFamily="18" charset="0"/>
                  </a:rPr>
                  <a:t>: Law </a:t>
                </a:r>
                <a:r>
                  <a:rPr lang="de-DE" dirty="0" err="1">
                    <a:ea typeface="Cambria Math" panose="02040503050406030204" pitchFamily="18" charset="0"/>
                  </a:rPr>
                  <a:t>of</a:t>
                </a:r>
                <a:r>
                  <a:rPr lang="de-DE" dirty="0">
                    <a:ea typeface="Cambria Math" panose="02040503050406030204" pitchFamily="18" charset="0"/>
                  </a:rPr>
                  <a:t> large </a:t>
                </a:r>
                <a:r>
                  <a:rPr lang="de-DE" dirty="0" err="1">
                    <a:ea typeface="Cambria Math" panose="02040503050406030204" pitchFamily="18" charset="0"/>
                  </a:rPr>
                  <a:t>numbers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acc>
                                <m:accPr>
                                  <m:chr m:val="̂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“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𝐿𝐿𝑁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“</m:t>
                            </m:r>
                          </m:e>
                        </m:mr>
                        <m:m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</m:e>
                        </m:mr>
                        <m:mr>
                          <m:e/>
                        </m:mr>
                      </m:m>
                      <m:func>
                        <m:func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[ℓ(</m:t>
                          </m:r>
                          <m:acc>
                            <m:accPr>
                              <m:chr m:val="̂"/>
                              <m:ctrlPr>
                                <a:rPr lang="el-G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D73FA72-EE7F-CE44-A728-DD6573EB6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7275"/>
                <a:ext cx="8243887" cy="4584830"/>
              </a:xfrm>
              <a:blipFill>
                <a:blip r:embed="rId2"/>
                <a:stretch>
                  <a:fillRect l="-2154" t="-1381" b="-19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CADB5C43-54B1-F14E-AE26-D686D734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minimization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BD606E-891E-7346-90C9-BADF531FE9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93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164F4E-3E5D-C142-A185-E29153D8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Viewing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minimization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EB1BC-784C-8747-B3D0-8C36B15FE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FEAE58-6047-EC46-9367-742BBC000A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DEE100B-5E96-3C40-AB6A-C5FC4F84ECC7}"/>
                  </a:ext>
                </a:extLst>
              </p:cNvPr>
              <p:cNvSpPr/>
              <p:nvPr/>
            </p:nvSpPr>
            <p:spPr>
              <a:xfrm>
                <a:off x="915162" y="1531582"/>
                <a:ext cx="2626552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BDEE100B-5E96-3C40-AB6A-C5FC4F84E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62" y="1531582"/>
                <a:ext cx="2626552" cy="932628"/>
              </a:xfrm>
              <a:prstGeom prst="rect">
                <a:avLst/>
              </a:prstGeom>
              <a:blipFill>
                <a:blip r:embed="rId2"/>
                <a:stretch>
                  <a:fillRect l="-6763" t="-102703" b="-1581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33E5B621-5357-4045-881A-5C4A61F68B7E}"/>
                  </a:ext>
                </a:extLst>
              </p:cNvPr>
              <p:cNvSpPr/>
              <p:nvPr/>
            </p:nvSpPr>
            <p:spPr>
              <a:xfrm>
                <a:off x="5121560" y="1587203"/>
                <a:ext cx="26121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de-DE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33E5B621-5357-4045-881A-5C4A61F68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60" y="1587203"/>
                <a:ext cx="2612125" cy="932628"/>
              </a:xfrm>
              <a:prstGeom prst="rect">
                <a:avLst/>
              </a:prstGeom>
              <a:blipFill>
                <a:blip r:embed="rId3"/>
                <a:stretch>
                  <a:fillRect l="-6763" t="-101333" b="-154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C3826BB9-1ABC-5943-A0D9-D014AA0EBEDA}"/>
                  </a:ext>
                </a:extLst>
              </p:cNvPr>
              <p:cNvSpPr/>
              <p:nvPr/>
            </p:nvSpPr>
            <p:spPr>
              <a:xfrm>
                <a:off x="915162" y="3579711"/>
                <a:ext cx="26121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0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C3826BB9-1ABC-5943-A0D9-D014AA0EB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62" y="3579711"/>
                <a:ext cx="2612125" cy="932628"/>
              </a:xfrm>
              <a:prstGeom prst="rect">
                <a:avLst/>
              </a:prstGeom>
              <a:blipFill>
                <a:blip r:embed="rId4"/>
                <a:stretch>
                  <a:fillRect l="-6796" t="-101333" b="-154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C790B6E9-FA44-6F4C-9E58-81E4270AAC09}"/>
              </a:ext>
            </a:extLst>
          </p:cNvPr>
          <p:cNvSpPr txBox="1"/>
          <p:nvPr/>
        </p:nvSpPr>
        <p:spPr>
          <a:xfrm>
            <a:off x="936043" y="1130826"/>
            <a:ext cx="186667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Designing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CB0A26-E9E7-FD48-9BDF-214C3F19AF06}"/>
              </a:ext>
            </a:extLst>
          </p:cNvPr>
          <p:cNvSpPr txBox="1"/>
          <p:nvPr/>
        </p:nvSpPr>
        <p:spPr>
          <a:xfrm>
            <a:off x="5189715" y="1146831"/>
            <a:ext cx="2916579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Choosing</a:t>
            </a:r>
            <a:r>
              <a:rPr lang="de-DE" sz="1600" dirty="0"/>
              <a:t>/</a:t>
            </a:r>
            <a:r>
              <a:rPr lang="de-DE" sz="1600" dirty="0" err="1"/>
              <a:t>augmenting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D1C7129-F96F-904F-9A98-80CD01189168}"/>
                  </a:ext>
                </a:extLst>
              </p:cNvPr>
              <p:cNvSpPr/>
              <p:nvPr/>
            </p:nvSpPr>
            <p:spPr>
              <a:xfrm>
                <a:off x="5121560" y="3489073"/>
                <a:ext cx="261212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20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ℓ(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de-DE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D1C7129-F96F-904F-9A98-80CD01189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60" y="3489073"/>
                <a:ext cx="2612125" cy="932628"/>
              </a:xfrm>
              <a:prstGeom prst="rect">
                <a:avLst/>
              </a:prstGeom>
              <a:blipFill>
                <a:blip r:embed="rId5"/>
                <a:stretch>
                  <a:fillRect l="-6763" t="-102703" b="-1581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AFFD2787-A80E-3A48-8AB2-467CDFD028DA}"/>
              </a:ext>
            </a:extLst>
          </p:cNvPr>
          <p:cNvSpPr txBox="1"/>
          <p:nvPr/>
        </p:nvSpPr>
        <p:spPr>
          <a:xfrm>
            <a:off x="1023514" y="3204789"/>
            <a:ext cx="305288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Designing</a:t>
            </a:r>
            <a:r>
              <a:rPr lang="de-DE" sz="1600" dirty="0"/>
              <a:t> </a:t>
            </a:r>
            <a:r>
              <a:rPr lang="de-DE" sz="1600" dirty="0" err="1"/>
              <a:t>loss</a:t>
            </a:r>
            <a:r>
              <a:rPr lang="de-DE" sz="1600" dirty="0"/>
              <a:t> </a:t>
            </a:r>
            <a:r>
              <a:rPr lang="de-DE" sz="1600" dirty="0" err="1"/>
              <a:t>function</a:t>
            </a:r>
            <a:r>
              <a:rPr lang="de-DE" sz="1600" dirty="0"/>
              <a:t>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5DBDD2-0E01-A148-BD87-B4A69F943F00}"/>
              </a:ext>
            </a:extLst>
          </p:cNvPr>
          <p:cNvSpPr txBox="1"/>
          <p:nvPr/>
        </p:nvSpPr>
        <p:spPr>
          <a:xfrm>
            <a:off x="5263529" y="3169972"/>
            <a:ext cx="305288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Designing</a:t>
            </a:r>
            <a:r>
              <a:rPr lang="de-DE" sz="1600" dirty="0"/>
              <a:t> </a:t>
            </a:r>
            <a:r>
              <a:rPr lang="de-DE" sz="1600" dirty="0" err="1"/>
              <a:t>optimization</a:t>
            </a:r>
            <a:r>
              <a:rPr lang="de-DE" sz="1600" dirty="0"/>
              <a:t> </a:t>
            </a:r>
            <a:r>
              <a:rPr lang="de-DE" sz="1600" dirty="0" err="1"/>
              <a:t>methods</a:t>
            </a:r>
            <a:r>
              <a:rPr lang="de-DE" sz="1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06769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F370CBB-39CB-5E40-B129-A58FF21AB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learning = </a:t>
                </a:r>
                <a:r>
                  <a:rPr lang="de-DE" dirty="0" err="1"/>
                  <a:t>data</a:t>
                </a:r>
                <a:r>
                  <a:rPr lang="de-DE" dirty="0"/>
                  <a:t> + </a:t>
                </a:r>
                <a:r>
                  <a:rPr lang="de-DE" dirty="0" err="1"/>
                  <a:t>representation</a:t>
                </a:r>
                <a:r>
                  <a:rPr lang="de-DE" dirty="0"/>
                  <a:t> + </a:t>
                </a:r>
                <a:r>
                  <a:rPr lang="de-DE" dirty="0" err="1"/>
                  <a:t>evaluation</a:t>
                </a:r>
                <a:r>
                  <a:rPr lang="de-DE" dirty="0"/>
                  <a:t> + </a:t>
                </a:r>
                <a:r>
                  <a:rPr lang="de-DE" dirty="0" err="1"/>
                  <a:t>optimization</a:t>
                </a:r>
                <a:endParaRPr lang="de-DE" dirty="0"/>
              </a:p>
              <a:p>
                <a:pPr lvl="1"/>
                <a:r>
                  <a:rPr lang="de-DE" dirty="0" err="1"/>
                  <a:t>data</a:t>
                </a:r>
                <a:r>
                  <a:rPr lang="de-DE" dirty="0"/>
                  <a:t>: </a:t>
                </a:r>
                <a:r>
                  <a:rPr lang="de-DE" dirty="0" err="1"/>
                  <a:t>quality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lvl="1"/>
                <a:r>
                  <a:rPr lang="de-DE" dirty="0" err="1"/>
                  <a:t>representation</a:t>
                </a:r>
                <a:r>
                  <a:rPr lang="de-DE" dirty="0"/>
                  <a:t>: </a:t>
                </a:r>
                <a:r>
                  <a:rPr lang="de-DE" dirty="0" err="1"/>
                  <a:t>which</a:t>
                </a:r>
                <a:r>
                  <a:rPr lang="de-DE" dirty="0"/>
                  <a:t> form </a:t>
                </a:r>
                <a:r>
                  <a:rPr lang="de-DE" dirty="0" err="1"/>
                  <a:t>does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have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optimization</a:t>
                </a:r>
                <a:r>
                  <a:rPr lang="de-DE" dirty="0"/>
                  <a:t>: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determine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?</a:t>
                </a:r>
              </a:p>
              <a:p>
                <a:pPr lvl="1"/>
                <a:r>
                  <a:rPr lang="de-DE" dirty="0" err="1"/>
                  <a:t>evaluation</a:t>
                </a:r>
                <a:r>
                  <a:rPr lang="de-DE" dirty="0"/>
                  <a:t>: empirical risk/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loss</m:t>
                    </m:r>
                  </m:oMath>
                </a14:m>
                <a:r>
                  <a:rPr lang="de-DE" dirty="0"/>
                  <a:t>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BF370CBB-39CB-5E40-B129-A58FF21AB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515" r="-1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4D605C62-2F36-404C-B538-D15CE676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827497-130B-C14F-A39A-CC9CCB823E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3797D7-B1CC-E849-AE47-177BA72E7E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586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A2E18-C147-C844-8E1C-F45B0ADC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noProof="0" dirty="0"/>
              <a:t>1-nearest-neighbor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18A125-BB9D-DC40-AA08-0AF574210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975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Mushroom dataset (subset)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38" r="16538"/>
          <a:stretch>
            <a:fillRect/>
          </a:stretch>
        </p:blipFill>
        <p:spPr/>
      </p:pic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470" r="11606"/>
          <a:stretch/>
        </p:blipFill>
        <p:spPr/>
      </p:pic>
      <p:sp>
        <p:nvSpPr>
          <p:cNvPr id="4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Example</a:t>
            </a:r>
            <a:endParaRPr lang="de-DE" sz="1170" dirty="0"/>
          </a:p>
        </p:txBody>
      </p:sp>
      <p:sp>
        <p:nvSpPr>
          <p:cNvPr id="10" name="Rounded Rectangle 5"/>
          <p:cNvSpPr/>
          <p:nvPr/>
        </p:nvSpPr>
        <p:spPr>
          <a:xfrm>
            <a:off x="4812027" y="1177313"/>
            <a:ext cx="1139893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gills</a:t>
            </a:r>
            <a:endParaRPr lang="en-GB" sz="1170" dirty="0"/>
          </a:p>
        </p:txBody>
      </p:sp>
      <p:cxnSp>
        <p:nvCxnSpPr>
          <p:cNvPr id="11" name="Straight Arrow Connector 9"/>
          <p:cNvCxnSpPr>
            <a:stCxn id="10" idx="2"/>
          </p:cNvCxnSpPr>
          <p:nvPr/>
        </p:nvCxnSpPr>
        <p:spPr>
          <a:xfrm>
            <a:off x="5381973" y="1537354"/>
            <a:ext cx="1170247" cy="12001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ounded Rectangle 5"/>
          <p:cNvSpPr/>
          <p:nvPr/>
        </p:nvSpPr>
        <p:spPr>
          <a:xfrm>
            <a:off x="1331640" y="1177313"/>
            <a:ext cx="1139893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cap</a:t>
            </a:r>
            <a:endParaRPr lang="en-GB" sz="1170" dirty="0"/>
          </a:p>
        </p:txBody>
      </p:sp>
      <p:cxnSp>
        <p:nvCxnSpPr>
          <p:cNvPr id="13" name="Straight Arrow Connector 9"/>
          <p:cNvCxnSpPr>
            <a:stCxn id="12" idx="3"/>
          </p:cNvCxnSpPr>
          <p:nvPr/>
        </p:nvCxnSpPr>
        <p:spPr>
          <a:xfrm>
            <a:off x="2471533" y="1357334"/>
            <a:ext cx="780320" cy="480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1331640" y="4417674"/>
            <a:ext cx="2940327" cy="1020113"/>
            <a:chOff x="683568" y="5301208"/>
            <a:chExt cx="3528392" cy="1224136"/>
          </a:xfrm>
        </p:grpSpPr>
        <p:sp>
          <p:nvSpPr>
            <p:cNvPr id="22" name="Abgerundetes Rechteck 21"/>
            <p:cNvSpPr/>
            <p:nvPr/>
          </p:nvSpPr>
          <p:spPr>
            <a:xfrm>
              <a:off x="683568" y="5301208"/>
              <a:ext cx="3528392" cy="122413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67" dirty="0"/>
                <a:t>???</a:t>
              </a:r>
            </a:p>
          </p:txBody>
        </p:sp>
        <p:pic>
          <p:nvPicPr>
            <p:cNvPr id="20" name="Picture 4" descr="C:\Documents and Settings\Thomas\Local Settings\Temporary Internet Files\Content.IE5\5UB0WJOG\MC910217316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5589240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" descr="C:\Documents and Settings\Thomas\Local Settings\Temporary Internet Files\Content.IE5\Q2ZYCQ88\MC910217326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5551978"/>
              <a:ext cx="756586" cy="75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pierung 23"/>
          <p:cNvGrpSpPr/>
          <p:nvPr/>
        </p:nvGrpSpPr>
        <p:grpSpPr>
          <a:xfrm>
            <a:off x="4872033" y="4417674"/>
            <a:ext cx="2940327" cy="1020113"/>
            <a:chOff x="683568" y="5301208"/>
            <a:chExt cx="3528392" cy="1224136"/>
          </a:xfrm>
        </p:grpSpPr>
        <p:sp>
          <p:nvSpPr>
            <p:cNvPr id="25" name="Abgerundetes Rechteck 24"/>
            <p:cNvSpPr/>
            <p:nvPr/>
          </p:nvSpPr>
          <p:spPr>
            <a:xfrm>
              <a:off x="683568" y="5301208"/>
              <a:ext cx="3528392" cy="122413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67" dirty="0"/>
                <a:t>???</a:t>
              </a:r>
            </a:p>
          </p:txBody>
        </p:sp>
        <p:pic>
          <p:nvPicPr>
            <p:cNvPr id="26" name="Picture 4" descr="C:\Documents and Settings\Thomas\Local Settings\Temporary Internet Files\Content.IE5\5UB0WJOG\MC910217316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5589240"/>
              <a:ext cx="720080" cy="72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C:\Documents and Settings\Thomas\Local Settings\Temporary Internet Files\Content.IE5\Q2ZYCQ88\MC910217326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5551978"/>
              <a:ext cx="756586" cy="75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298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partially based on slides by </a:t>
            </a:r>
          </a:p>
          <a:p>
            <a:pPr lvl="1"/>
            <a:r>
              <a:rPr lang="en-GB" noProof="0" dirty="0"/>
              <a:t>T. </a:t>
            </a:r>
            <a:r>
              <a:rPr lang="en-GB" noProof="0" dirty="0" err="1"/>
              <a:t>Gottron</a:t>
            </a:r>
            <a:r>
              <a:rPr lang="en-GB" noProof="0" dirty="0"/>
              <a:t> &amp; M. </a:t>
            </a:r>
            <a:r>
              <a:rPr lang="en-GB" noProof="0" dirty="0" err="1"/>
              <a:t>Strohmaier</a:t>
            </a:r>
            <a:r>
              <a:rPr lang="en-GB" noProof="0" dirty="0"/>
              <a:t>, U. Koblenz-Landau</a:t>
            </a:r>
          </a:p>
          <a:p>
            <a:pPr lvl="1"/>
            <a:r>
              <a:rPr lang="en-GB" noProof="0" dirty="0"/>
              <a:t>Florian </a:t>
            </a:r>
            <a:r>
              <a:rPr lang="en-GB" noProof="0" dirty="0" err="1"/>
              <a:t>Lemmerich</a:t>
            </a:r>
            <a:r>
              <a:rPr lang="en-GB" noProof="0" dirty="0"/>
              <a:t> et al, U. of Würzburg</a:t>
            </a:r>
          </a:p>
          <a:p>
            <a:endParaRPr lang="en-GB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4" name="Picture 4" descr="C:\Documents and Settings\Thomas\Local Settings\Temporary Internet Files\Content.IE5\0FC90FXZ\MC900432597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90" y="4613775"/>
            <a:ext cx="343958" cy="3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318948" y="4291893"/>
            <a:ext cx="6904454" cy="116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de-DE" altLang="en-US" sz="1167" dirty="0"/>
          </a:p>
          <a:p>
            <a:endParaRPr lang="de-DE" altLang="en-US" sz="1167" dirty="0"/>
          </a:p>
          <a:p>
            <a:r>
              <a:rPr lang="de-DE" sz="1167" dirty="0"/>
              <a:t>http://west.uni-koblenz.de/en/studium/lehrveranstaltungen/ws1516/machine-learning-and-data-mining</a:t>
            </a:r>
          </a:p>
          <a:p>
            <a:endParaRPr lang="de-DE" sz="1167" dirty="0"/>
          </a:p>
          <a:p>
            <a:r>
              <a:rPr lang="de-DE" sz="1167" dirty="0"/>
              <a:t>This </a:t>
            </a:r>
            <a:r>
              <a:rPr lang="de-DE" sz="1167" dirty="0" err="1"/>
              <a:t>lecture</a:t>
            </a:r>
            <a:r>
              <a:rPr lang="de-DE" sz="1167" dirty="0"/>
              <a:t> material </a:t>
            </a:r>
            <a:r>
              <a:rPr lang="de-DE" sz="1167" dirty="0" err="1"/>
              <a:t>for</a:t>
            </a:r>
            <a:r>
              <a:rPr lang="de-DE" sz="1167" dirty="0"/>
              <a:t> „</a:t>
            </a:r>
            <a:r>
              <a:rPr lang="de-DE" sz="1167" dirty="0" err="1"/>
              <a:t>Machine</a:t>
            </a:r>
            <a:r>
              <a:rPr lang="de-DE" sz="1167" dirty="0"/>
              <a:t> Learning </a:t>
            </a:r>
            <a:r>
              <a:rPr lang="de-DE" sz="1167" dirty="0" err="1"/>
              <a:t>and</a:t>
            </a:r>
            <a:r>
              <a:rPr lang="de-DE" sz="1167" dirty="0"/>
              <a:t> Data Mining“ </a:t>
            </a:r>
            <a:r>
              <a:rPr lang="de-DE" sz="1167" dirty="0" err="1"/>
              <a:t>is</a:t>
            </a:r>
            <a:r>
              <a:rPr lang="de-DE" sz="1167" dirty="0"/>
              <a:t> </a:t>
            </a:r>
            <a:r>
              <a:rPr lang="de-DE" sz="1167" dirty="0" err="1"/>
              <a:t>licensed</a:t>
            </a:r>
            <a:r>
              <a:rPr lang="de-DE" sz="1167" dirty="0"/>
              <a:t> </a:t>
            </a:r>
            <a:r>
              <a:rPr lang="de-DE" sz="1167" dirty="0" err="1"/>
              <a:t>under</a:t>
            </a:r>
            <a:r>
              <a:rPr lang="de-DE" sz="1167" dirty="0"/>
              <a:t> a </a:t>
            </a:r>
            <a:br>
              <a:rPr lang="de-DE" sz="1167" dirty="0"/>
            </a:br>
            <a:r>
              <a:rPr lang="de-DE" sz="1167" dirty="0"/>
              <a:t>Creative </a:t>
            </a:r>
            <a:r>
              <a:rPr lang="de-DE" sz="1167" dirty="0" err="1"/>
              <a:t>Commons</a:t>
            </a:r>
            <a:r>
              <a:rPr lang="de-DE" sz="1167" dirty="0"/>
              <a:t> </a:t>
            </a:r>
            <a:r>
              <a:rPr lang="de-DE" sz="1167" dirty="0" err="1"/>
              <a:t>Attribution-ShareAlike</a:t>
            </a:r>
            <a:r>
              <a:rPr lang="de-DE" sz="1167" dirty="0"/>
              <a:t> 4.0 International </a:t>
            </a:r>
            <a:r>
              <a:rPr lang="de-DE" sz="1167" dirty="0" err="1"/>
              <a:t>License</a:t>
            </a:r>
            <a:r>
              <a:rPr lang="de-DE" sz="1167" dirty="0"/>
              <a:t>.</a:t>
            </a: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93" y="5137754"/>
            <a:ext cx="420047" cy="147971"/>
          </a:xfrm>
          <a:prstGeom prst="rect">
            <a:avLst/>
          </a:prstGeom>
        </p:spPr>
      </p:pic>
      <p:sp>
        <p:nvSpPr>
          <p:cNvPr id="7" name="Abgerundete rechteckige Legende 6"/>
          <p:cNvSpPr/>
          <p:nvPr/>
        </p:nvSpPr>
        <p:spPr>
          <a:xfrm>
            <a:off x="3931081" y="2587470"/>
            <a:ext cx="1680187" cy="54006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Now</a:t>
            </a:r>
            <a:r>
              <a:rPr lang="de-DE" sz="1170" dirty="0"/>
              <a:t> all in different </a:t>
            </a:r>
            <a:r>
              <a:rPr lang="de-DE" sz="1170" dirty="0" err="1"/>
              <a:t>places</a:t>
            </a:r>
            <a:r>
              <a:rPr lang="de-DE" sz="117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0343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93051"/>
              </p:ext>
            </p:extLst>
          </p:nvPr>
        </p:nvGraphicFramePr>
        <p:xfrm>
          <a:off x="911589" y="3967452"/>
          <a:ext cx="7299784" cy="9302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4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0338"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cap-shape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cap-surface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cap-</a:t>
                      </a:r>
                      <a:r>
                        <a:rPr lang="en-GB" sz="1000" u="none" strike="noStrike" dirty="0" err="1">
                          <a:effectLst/>
                        </a:rPr>
                        <a:t>color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bruises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gill-spacing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gill-size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gill-</a:t>
                      </a:r>
                      <a:r>
                        <a:rPr lang="en-GB" sz="1000" u="none" strike="noStrike" dirty="0" err="1">
                          <a:effectLst/>
                        </a:rPr>
                        <a:t>color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u="none" strike="noStrike" dirty="0">
                          <a:effectLst/>
                        </a:rPr>
                        <a:t>habitat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C64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93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bell=b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convex=x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flat=f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sunken=s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fibrous=f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scaly=y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smooth=s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brown=n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 err="1">
                          <a:effectLst/>
                        </a:rPr>
                        <a:t>gray</a:t>
                      </a:r>
                      <a:r>
                        <a:rPr lang="en-GB" sz="1000" u="none" strike="noStrike" dirty="0">
                          <a:effectLst/>
                        </a:rPr>
                        <a:t>=g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white=w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yellow=y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bruises=t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no=f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close=c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crowded=w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broad=b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narrow=n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u="none" strike="noStrike" dirty="0">
                          <a:effectLst/>
                        </a:rPr>
                        <a:t>black=k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brown=n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 err="1">
                          <a:effectLst/>
                        </a:rPr>
                        <a:t>gray</a:t>
                      </a:r>
                      <a:r>
                        <a:rPr lang="en-GB" sz="1000" u="none" strike="noStrike" dirty="0">
                          <a:effectLst/>
                        </a:rPr>
                        <a:t>=g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pink=p</a:t>
                      </a:r>
                      <a:br>
                        <a:rPr lang="en-GB" sz="1000" u="none" strike="noStrike" dirty="0">
                          <a:effectLst/>
                        </a:rPr>
                      </a:br>
                      <a:r>
                        <a:rPr lang="en-GB" sz="1000" u="none" strike="noStrike" dirty="0">
                          <a:effectLst/>
                        </a:rPr>
                        <a:t>white=w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grasses=g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meadows=m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paths=p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urban=u</a:t>
                      </a:r>
                      <a:br>
                        <a:rPr lang="en-US" sz="1000" u="none" strike="noStrike" dirty="0">
                          <a:effectLst/>
                        </a:rPr>
                      </a:br>
                      <a:r>
                        <a:rPr lang="en-US" sz="1000" u="none" strike="noStrike" dirty="0">
                          <a:effectLst/>
                        </a:rPr>
                        <a:t>woods=d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938" marR="7938" marT="7938" marB="0">
                    <a:solidFill>
                      <a:srgbClr val="EB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Mushroom dataset (subset)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51854" y="1029065"/>
                <a:ext cx="5040188" cy="2575941"/>
              </a:xfrm>
            </p:spPr>
            <p:txBody>
              <a:bodyPr>
                <a:normAutofit/>
              </a:bodyPr>
              <a:lstStyle/>
              <a:p>
                <a:r>
                  <a:rPr lang="en-GB" sz="2000" noProof="0" dirty="0"/>
                  <a:t>100 objects, 8 attributes (features)</a:t>
                </a:r>
                <a:r>
                  <a:rPr lang="en-GB" sz="2000" baseline="30000" noProof="0" dirty="0"/>
                  <a:t>*</a:t>
                </a:r>
              </a:p>
              <a:p>
                <a:r>
                  <a:rPr lang="en-GB" sz="2000" noProof="0" dirty="0"/>
                  <a:t>Category labels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GB" sz="2000" noProof="0" dirty="0"/>
                  <a:t>:</a:t>
                </a:r>
              </a:p>
              <a:p>
                <a:pPr lvl="1"/>
                <a:r>
                  <a:rPr lang="en-GB" sz="1667" noProof="0" dirty="0"/>
                  <a:t>edible=e</a:t>
                </a:r>
              </a:p>
              <a:p>
                <a:pPr lvl="1"/>
                <a:r>
                  <a:rPr lang="en-GB" sz="1667" noProof="0" dirty="0"/>
                  <a:t>poisonous=p</a:t>
                </a:r>
              </a:p>
              <a:p>
                <a:r>
                  <a:rPr lang="en-GB" sz="2000" noProof="0" dirty="0"/>
                  <a:t>prediction task: </a:t>
                </a:r>
              </a:p>
              <a:p>
                <a:pPr lvl="1"/>
                <a:r>
                  <a:rPr lang="en-GB" sz="1917" noProof="0" dirty="0"/>
                  <a:t>classify unseen mushrooms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1854" y="1029065"/>
                <a:ext cx="5040188" cy="2575941"/>
              </a:xfrm>
              <a:blipFill>
                <a:blip r:embed="rId2"/>
                <a:stretch>
                  <a:fillRect l="-2764" t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68" y="1051506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Thomas\Local Settings\Temporary Internet Files\Content.IE5\5UB0WJOG\MC910217316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91" y="3188585"/>
            <a:ext cx="600067" cy="6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 and Settings\Thomas\Local Settings\Temporary Internet Files\Content.IE5\Q2ZYCQ88\MC910217326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57534"/>
            <a:ext cx="630488" cy="63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1727396" y="2245924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de-DE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396" y="2245924"/>
                <a:ext cx="600067" cy="600067"/>
              </a:xfrm>
              <a:prstGeom prst="ellipse">
                <a:avLst/>
              </a:prstGeom>
              <a:blipFill>
                <a:blip r:embed="rId6"/>
                <a:stretch>
                  <a:fillRect l="-38776" t="-12245" b="-32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  <a:endCxn id="3077" idx="0"/>
          </p:cNvCxnSpPr>
          <p:nvPr/>
        </p:nvCxnSpPr>
        <p:spPr>
          <a:xfrm flipH="1">
            <a:off x="1286845" y="2758113"/>
            <a:ext cx="528429" cy="39942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5"/>
            <a:endCxn id="3076" idx="0"/>
          </p:cNvCxnSpPr>
          <p:nvPr/>
        </p:nvCxnSpPr>
        <p:spPr>
          <a:xfrm>
            <a:off x="2239586" y="2758113"/>
            <a:ext cx="513539" cy="43047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74" idx="2"/>
            <a:endCxn id="10" idx="0"/>
          </p:cNvCxnSpPr>
          <p:nvPr/>
        </p:nvCxnSpPr>
        <p:spPr>
          <a:xfrm flipH="1">
            <a:off x="2027429" y="1777381"/>
            <a:ext cx="13935" cy="468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752020" y="5137753"/>
            <a:ext cx="3413612" cy="27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67" dirty="0">
                <a:hlinkClick r:id="rId7"/>
              </a:rPr>
              <a:t>http://archive.ics.uci.edu/ml/datasets/Mushroom</a:t>
            </a:r>
            <a:endParaRPr lang="en-GB" sz="1167" dirty="0"/>
          </a:p>
        </p:txBody>
      </p:sp>
      <p:sp>
        <p:nvSpPr>
          <p:cNvPr id="24" name="TextBox 23"/>
          <p:cNvSpPr txBox="1"/>
          <p:nvPr/>
        </p:nvSpPr>
        <p:spPr>
          <a:xfrm>
            <a:off x="817182" y="4953710"/>
            <a:ext cx="387483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33" baseline="30000" dirty="0"/>
              <a:t>* </a:t>
            </a:r>
            <a:r>
              <a:rPr lang="de-DE" sz="1333" dirty="0"/>
              <a:t>Original dataset contains more features and also more values for the features shown here</a:t>
            </a:r>
            <a:endParaRPr lang="en-GB" sz="1333" dirty="0"/>
          </a:p>
        </p:txBody>
      </p:sp>
      <p:sp>
        <p:nvSpPr>
          <p:cNvPr id="15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Example</a:t>
            </a:r>
            <a:endParaRPr lang="de-DE" sz="1170" dirty="0"/>
          </a:p>
        </p:txBody>
      </p:sp>
    </p:spTree>
    <p:extLst>
      <p:ext uri="{BB962C8B-B14F-4D97-AF65-F5344CB8AC3E}">
        <p14:creationId xmlns:p14="http://schemas.microsoft.com/office/powerpoint/2010/main" val="2780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10E9988-5823-AF40-AC7B-CB5850DF8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1069176"/>
            <a:ext cx="8243887" cy="4176713"/>
          </a:xfrm>
        </p:spPr>
        <p:txBody>
          <a:bodyPr/>
          <a:lstStyle/>
          <a:p>
            <a:pPr marL="0" indent="0">
              <a:buNone/>
            </a:pPr>
            <a:r>
              <a:rPr lang="en-GB" i="1" noProof="0" dirty="0" err="1">
                <a:solidFill>
                  <a:srgbClr val="FF0000"/>
                </a:solidFill>
              </a:rPr>
              <a:t>p</a:t>
            </a:r>
            <a:r>
              <a:rPr lang="en-GB" i="1" noProof="0" dirty="0" err="1"/>
              <a:t>,x</a:t>
            </a:r>
            <a:r>
              <a:rPr lang="en-GB" noProof="0" dirty="0" err="1"/>
              <a:t>,s,n,t,p,f,c,n,</a:t>
            </a:r>
            <a:r>
              <a:rPr lang="en-GB" i="1" noProof="0" dirty="0" err="1"/>
              <a:t>k</a:t>
            </a:r>
            <a:r>
              <a:rPr lang="en-GB" noProof="0" dirty="0" err="1"/>
              <a:t>,e,e,s,s,w,w,p,w,o,p,k,s,u</a:t>
            </a:r>
            <a:endParaRPr lang="en-GB" noProof="0" dirty="0"/>
          </a:p>
          <a:p>
            <a:pPr marL="0" indent="0">
              <a:buNone/>
            </a:pPr>
            <a:r>
              <a:rPr lang="en-GB" i="1" noProof="0" dirty="0" err="1">
                <a:solidFill>
                  <a:srgbClr val="009900"/>
                </a:solidFill>
              </a:rPr>
              <a:t>e</a:t>
            </a:r>
            <a:r>
              <a:rPr lang="en-GB" i="1" noProof="0" dirty="0" err="1"/>
              <a:t>,b</a:t>
            </a:r>
            <a:r>
              <a:rPr lang="en-GB" noProof="0" dirty="0" err="1"/>
              <a:t>,s,w,t,l,f,c,b,</a:t>
            </a:r>
            <a:r>
              <a:rPr lang="en-GB" i="1" noProof="0" dirty="0" err="1"/>
              <a:t>n</a:t>
            </a:r>
            <a:r>
              <a:rPr lang="en-GB" noProof="0" dirty="0" err="1"/>
              <a:t>,e,c,s,s,w,w,p,w,o,p,n,n,m</a:t>
            </a:r>
            <a:endParaRPr lang="en-GB" noProof="0" dirty="0"/>
          </a:p>
          <a:p>
            <a:pPr marL="0" indent="0">
              <a:buNone/>
            </a:pPr>
            <a:r>
              <a:rPr lang="en-GB" i="1" noProof="0" dirty="0" err="1">
                <a:solidFill>
                  <a:srgbClr val="FF0000"/>
                </a:solidFill>
              </a:rPr>
              <a:t>p</a:t>
            </a:r>
            <a:r>
              <a:rPr lang="en-GB" i="1" noProof="0" dirty="0" err="1"/>
              <a:t>,x</a:t>
            </a:r>
            <a:r>
              <a:rPr lang="en-GB" noProof="0" dirty="0" err="1"/>
              <a:t>,y,w,t,p,f,c,n,</a:t>
            </a:r>
            <a:r>
              <a:rPr lang="en-GB" i="1" noProof="0" dirty="0" err="1"/>
              <a:t>n</a:t>
            </a:r>
            <a:r>
              <a:rPr lang="en-GB" noProof="0" dirty="0" err="1"/>
              <a:t>,e,e,s,s,w,w,p,w,o,p,k,s,u</a:t>
            </a:r>
            <a:endParaRPr lang="en-GB" noProof="0" dirty="0"/>
          </a:p>
          <a:p>
            <a:pPr marL="0" indent="0">
              <a:buNone/>
            </a:pPr>
            <a:r>
              <a:rPr lang="en-GB" i="1" noProof="0" dirty="0" err="1">
                <a:solidFill>
                  <a:srgbClr val="009900"/>
                </a:solidFill>
              </a:rPr>
              <a:t>e</a:t>
            </a:r>
            <a:r>
              <a:rPr lang="en-GB" i="1" noProof="0" dirty="0" err="1"/>
              <a:t>,x</a:t>
            </a:r>
            <a:r>
              <a:rPr lang="en-GB" noProof="0" dirty="0" err="1"/>
              <a:t>,s,y,t,a,f,c,b,</a:t>
            </a:r>
            <a:r>
              <a:rPr lang="en-GB" i="1" noProof="0" dirty="0" err="1"/>
              <a:t>k</a:t>
            </a:r>
            <a:r>
              <a:rPr lang="en-GB" noProof="0" dirty="0" err="1"/>
              <a:t>,e,c,s,s,w,w,p,w,o,p,n,n,g</a:t>
            </a:r>
            <a:endParaRPr lang="en-GB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8F9DB7F-8987-0740-904B-B5ECE32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333" noProof="0" dirty="0"/>
              <a:t>The first 4 entries of the mushroom data set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9EEC538-BE40-8A48-8977-F7A0A6405D2E}"/>
              </a:ext>
            </a:extLst>
          </p:cNvPr>
          <p:cNvCxnSpPr>
            <a:cxnSpLocks/>
          </p:cNvCxnSpPr>
          <p:nvPr/>
        </p:nvCxnSpPr>
        <p:spPr>
          <a:xfrm flipV="1">
            <a:off x="971600" y="3157534"/>
            <a:ext cx="0" cy="158241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4F5AE3-5D54-1741-8197-948BA1DBB5FB}"/>
              </a:ext>
            </a:extLst>
          </p:cNvPr>
          <p:cNvCxnSpPr>
            <a:cxnSpLocks/>
          </p:cNvCxnSpPr>
          <p:nvPr/>
        </p:nvCxnSpPr>
        <p:spPr>
          <a:xfrm flipV="1">
            <a:off x="1271633" y="3157533"/>
            <a:ext cx="0" cy="78008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1A6650-E86E-BF49-90AB-4DB06145AFB8}"/>
              </a:ext>
            </a:extLst>
          </p:cNvPr>
          <p:cNvCxnSpPr>
            <a:cxnSpLocks/>
          </p:cNvCxnSpPr>
          <p:nvPr/>
        </p:nvCxnSpPr>
        <p:spPr>
          <a:xfrm flipV="1">
            <a:off x="2978157" y="3217540"/>
            <a:ext cx="0" cy="780087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F55CB-C5C9-084B-A9A5-59CC42BD29BE}"/>
              </a:ext>
            </a:extLst>
          </p:cNvPr>
          <p:cNvSpPr txBox="1"/>
          <p:nvPr/>
        </p:nvSpPr>
        <p:spPr>
          <a:xfrm>
            <a:off x="408656" y="4766880"/>
            <a:ext cx="112588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GB" sz="1600" dirty="0"/>
              <a:t>edible/</a:t>
            </a:r>
            <a:br>
              <a:rPr lang="en-GB" sz="1600" dirty="0"/>
            </a:br>
            <a:r>
              <a:rPr lang="en-GB" sz="1600" dirty="0"/>
              <a:t>poisonous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C5D58D-2AE6-3544-98B4-B1711809B09E}"/>
              </a:ext>
            </a:extLst>
          </p:cNvPr>
          <p:cNvSpPr txBox="1"/>
          <p:nvPr/>
        </p:nvSpPr>
        <p:spPr>
          <a:xfrm>
            <a:off x="1142076" y="3607583"/>
            <a:ext cx="1464273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GB" sz="1600" dirty="0"/>
              <a:t>bell shaped </a:t>
            </a:r>
            <a:br>
              <a:rPr lang="en-GB" sz="1600" dirty="0"/>
            </a:br>
            <a:r>
              <a:rPr lang="en-GB" sz="1600" dirty="0"/>
              <a:t>yes (b), no (x)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678956-F47A-B84D-A7F3-319C243282CA}"/>
              </a:ext>
            </a:extLst>
          </p:cNvPr>
          <p:cNvSpPr txBox="1"/>
          <p:nvPr/>
        </p:nvSpPr>
        <p:spPr>
          <a:xfrm>
            <a:off x="2861391" y="3666870"/>
            <a:ext cx="1464273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GB" sz="1600" dirty="0"/>
              <a:t>black gills</a:t>
            </a:r>
            <a:br>
              <a:rPr lang="en-GB" sz="1600" dirty="0"/>
            </a:br>
            <a:r>
              <a:rPr lang="en-GB" sz="1600" dirty="0"/>
              <a:t>yes (k), no (n)</a:t>
            </a:r>
          </a:p>
        </p:txBody>
      </p:sp>
    </p:spTree>
    <p:extLst>
      <p:ext uri="{BB962C8B-B14F-4D97-AF65-F5344CB8AC3E}">
        <p14:creationId xmlns:p14="http://schemas.microsoft.com/office/powerpoint/2010/main" val="3914964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B6A6B2B-B247-B743-B2FE-C34646377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this example: from CSV to suitable vector representation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A659002-B792-AA40-B28A-7DA92104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5774BC-52AA-FA42-BAF4-A12F46A1A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5C82EF-173B-C643-8DE8-4643EDD992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86907B-5983-B549-9409-9C3B45D3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183"/>
            <a:ext cx="3682482" cy="12948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EE53EE-AFFE-1244-BAA7-FB53F0562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27" y="2007151"/>
            <a:ext cx="3026339" cy="3226837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FAEC7511-21A5-1C44-9140-A488D330B720}"/>
              </a:ext>
            </a:extLst>
          </p:cNvPr>
          <p:cNvSpPr/>
          <p:nvPr/>
        </p:nvSpPr>
        <p:spPr>
          <a:xfrm>
            <a:off x="3962400" y="3016898"/>
            <a:ext cx="1387151" cy="3234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56E8DE2-F2E6-704B-BE75-00276E189C86}"/>
                  </a:ext>
                </a:extLst>
              </p:cNvPr>
              <p:cNvSpPr txBox="1"/>
              <p:nvPr/>
            </p:nvSpPr>
            <p:spPr>
              <a:xfrm>
                <a:off x="6631258" y="1914151"/>
                <a:ext cx="2812075" cy="5679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56E8DE2-F2E6-704B-BE75-00276E18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58" y="1914151"/>
                <a:ext cx="2812075" cy="567976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373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676F1B-654B-BD44-8C1C-A34C3475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183122"/>
            <a:ext cx="8245475" cy="576000"/>
          </a:xfrm>
        </p:spPr>
        <p:txBody>
          <a:bodyPr/>
          <a:lstStyle/>
          <a:p>
            <a:r>
              <a:rPr lang="en-GB" sz="2333" noProof="0" dirty="0"/>
              <a:t>1-nearest-neighbor (1-NN): Lazy learning </a:t>
            </a:r>
            <a:br>
              <a:rPr lang="en-GB" sz="2333" noProof="0" dirty="0"/>
            </a:br>
            <a:r>
              <a:rPr lang="en-GB" sz="2333" noProof="0" dirty="0"/>
              <a:t>(represent in vector space)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7BD2545-081D-F343-A4A5-B9FCA8DAC925}"/>
              </a:ext>
            </a:extLst>
          </p:cNvPr>
          <p:cNvCxnSpPr>
            <a:cxnSpLocks/>
          </p:cNvCxnSpPr>
          <p:nvPr/>
        </p:nvCxnSpPr>
        <p:spPr>
          <a:xfrm rot="5400000" flipV="1">
            <a:off x="3865281" y="3524521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FA84A7-0326-AA4B-8509-098151491859}"/>
              </a:ext>
            </a:extLst>
          </p:cNvPr>
          <p:cNvCxnSpPr>
            <a:cxnSpLocks/>
          </p:cNvCxnSpPr>
          <p:nvPr/>
        </p:nvCxnSpPr>
        <p:spPr>
          <a:xfrm flipV="1">
            <a:off x="3092180" y="4964681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2B83B2C-4089-0F49-AB2B-44E8D79842A6}"/>
              </a:ext>
            </a:extLst>
          </p:cNvPr>
          <p:cNvCxnSpPr>
            <a:cxnSpLocks/>
          </p:cNvCxnSpPr>
          <p:nvPr/>
        </p:nvCxnSpPr>
        <p:spPr>
          <a:xfrm flipV="1">
            <a:off x="4945401" y="4964681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6B0001D-4D8A-AC4D-96EF-73A5F1C76ED3}"/>
              </a:ext>
            </a:extLst>
          </p:cNvPr>
          <p:cNvSpPr txBox="1"/>
          <p:nvPr/>
        </p:nvSpPr>
        <p:spPr>
          <a:xfrm>
            <a:off x="5485461" y="4896931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Bell-</a:t>
            </a:r>
            <a:r>
              <a:rPr lang="de-DE" sz="1170" dirty="0" err="1"/>
              <a:t>shaped</a:t>
            </a:r>
            <a:endParaRPr lang="de-DE" sz="117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B5E0D-6DCC-D54A-9CBC-4284A3049CE3}"/>
              </a:ext>
            </a:extLst>
          </p:cNvPr>
          <p:cNvSpPr txBox="1"/>
          <p:nvPr/>
        </p:nvSpPr>
        <p:spPr>
          <a:xfrm>
            <a:off x="2905173" y="5204707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5750AE-9A0F-8145-8E77-7569908AE1F5}"/>
              </a:ext>
            </a:extLst>
          </p:cNvPr>
          <p:cNvSpPr txBox="1"/>
          <p:nvPr/>
        </p:nvSpPr>
        <p:spPr>
          <a:xfrm>
            <a:off x="4645368" y="5194740"/>
            <a:ext cx="6300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0D810-FDA0-EE43-9BD6-790C5A3CB177}"/>
              </a:ext>
            </a:extLst>
          </p:cNvPr>
          <p:cNvSpPr txBox="1"/>
          <p:nvPr/>
        </p:nvSpPr>
        <p:spPr>
          <a:xfrm>
            <a:off x="1733298" y="2205825"/>
            <a:ext cx="5118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A009DC9-EFFF-114A-96DF-6B74EBFB9120}"/>
              </a:ext>
            </a:extLst>
          </p:cNvPr>
          <p:cNvCxnSpPr>
            <a:cxnSpLocks/>
          </p:cNvCxnSpPr>
          <p:nvPr/>
        </p:nvCxnSpPr>
        <p:spPr>
          <a:xfrm flipV="1">
            <a:off x="2368607" y="2026257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3795524-ACA9-1E47-B1DA-285DAA013E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72101" y="4273045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5ABDE59-0447-D346-94C3-36C50B5DF4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72101" y="2382803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380E8EA-AC65-414A-B660-2E80CF340115}"/>
              </a:ext>
            </a:extLst>
          </p:cNvPr>
          <p:cNvSpPr txBox="1"/>
          <p:nvPr/>
        </p:nvSpPr>
        <p:spPr>
          <a:xfrm>
            <a:off x="1800333" y="4064581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5E91C41-87D6-2741-A7B7-D2ECFEC7A198}"/>
              </a:ext>
            </a:extLst>
          </p:cNvPr>
          <p:cNvSpPr txBox="1"/>
          <p:nvPr/>
        </p:nvSpPr>
        <p:spPr>
          <a:xfrm>
            <a:off x="1800333" y="1720926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Black </a:t>
            </a:r>
            <a:r>
              <a:rPr lang="de-DE" sz="1170" dirty="0" err="1"/>
              <a:t>gills</a:t>
            </a:r>
            <a:endParaRPr lang="de-DE" sz="117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F48F82-9D91-DF4D-B606-F962F692DE05}"/>
              </a:ext>
            </a:extLst>
          </p:cNvPr>
          <p:cNvSpPr/>
          <p:nvPr/>
        </p:nvSpPr>
        <p:spPr>
          <a:xfrm>
            <a:off x="4885394" y="4333885"/>
            <a:ext cx="120013" cy="97028"/>
          </a:xfrm>
          <a:prstGeom prst="ellipse">
            <a:avLst/>
          </a:prstGeom>
          <a:solidFill>
            <a:srgbClr val="00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rgbClr val="0099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/>
              <p:nvPr/>
            </p:nvSpPr>
            <p:spPr>
              <a:xfrm>
                <a:off x="4945401" y="4064581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edible</a:t>
                </a:r>
                <a:endParaRPr lang="de-DE" sz="117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01" y="4064581"/>
                <a:ext cx="2040227" cy="452432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/>
              <p:nvPr/>
            </p:nvSpPr>
            <p:spPr>
              <a:xfrm>
                <a:off x="3055920" y="2192486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20" y="2192486"/>
                <a:ext cx="2040227" cy="452432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0D00BE9-A9B8-994A-A953-E4B0DDC9A19D}"/>
              </a:ext>
            </a:extLst>
          </p:cNvPr>
          <p:cNvSpPr/>
          <p:nvPr/>
        </p:nvSpPr>
        <p:spPr>
          <a:xfrm>
            <a:off x="2965181" y="4316660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/>
              <p:nvPr/>
            </p:nvSpPr>
            <p:spPr>
              <a:xfrm>
                <a:off x="3045440" y="4066031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40" y="4066031"/>
                <a:ext cx="2040227" cy="452432"/>
              </a:xfrm>
              <a:prstGeom prst="rect">
                <a:avLst/>
              </a:prstGeom>
              <a:blipFill>
                <a:blip r:embed="rId4"/>
                <a:stretch>
                  <a:fillRect l="-621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4449443-A070-294B-8576-412D2AB90682}"/>
              </a:ext>
            </a:extLst>
          </p:cNvPr>
          <p:cNvCxnSpPr>
            <a:cxnSpLocks/>
          </p:cNvCxnSpPr>
          <p:nvPr/>
        </p:nvCxnSpPr>
        <p:spPr>
          <a:xfrm>
            <a:off x="1835534" y="3404507"/>
            <a:ext cx="2209767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95CB5AD9-64EB-FA4E-8C26-174B34D199A3}"/>
              </a:ext>
            </a:extLst>
          </p:cNvPr>
          <p:cNvCxnSpPr>
            <a:cxnSpLocks/>
          </p:cNvCxnSpPr>
          <p:nvPr/>
        </p:nvCxnSpPr>
        <p:spPr>
          <a:xfrm flipV="1">
            <a:off x="4045301" y="2159880"/>
            <a:ext cx="1141585" cy="1244629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DF11784-488E-4744-B9E1-F21EDF251E1B}"/>
              </a:ext>
            </a:extLst>
          </p:cNvPr>
          <p:cNvCxnSpPr>
            <a:cxnSpLocks/>
          </p:cNvCxnSpPr>
          <p:nvPr/>
        </p:nvCxnSpPr>
        <p:spPr>
          <a:xfrm>
            <a:off x="4045301" y="3404508"/>
            <a:ext cx="0" cy="179023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/>
              <p:nvPr/>
            </p:nvSpPr>
            <p:spPr>
              <a:xfrm>
                <a:off x="0" y="913523"/>
                <a:ext cx="5608819" cy="746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 (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3523"/>
                <a:ext cx="5608819" cy="746038"/>
              </a:xfrm>
              <a:prstGeom prst="rect">
                <a:avLst/>
              </a:prstGeom>
              <a:blipFill>
                <a:blip r:embed="rId5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/>
              <p:nvPr/>
            </p:nvSpPr>
            <p:spPr>
              <a:xfrm>
                <a:off x="5756877" y="2850290"/>
                <a:ext cx="2700300" cy="95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where</a:t>
                </a:r>
                <a:endParaRPr lang="de-DE" sz="2000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de-DE" sz="2000" dirty="0"/>
                  <a:t> </a:t>
                </a:r>
              </a:p>
            </p:txBody>
          </p:sp>
        </mc:Choice>
        <mc:Fallback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877" y="2850290"/>
                <a:ext cx="2700300" cy="950838"/>
              </a:xfrm>
              <a:prstGeom prst="rect">
                <a:avLst/>
              </a:prstGeom>
              <a:blipFill>
                <a:blip r:embed="rId6"/>
                <a:stretch>
                  <a:fillRect l="-939" t="-1316" b="-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E02BBAD-1163-9D43-9885-6894666438CC}"/>
              </a:ext>
            </a:extLst>
          </p:cNvPr>
          <p:cNvSpPr/>
          <p:nvPr/>
        </p:nvSpPr>
        <p:spPr>
          <a:xfrm>
            <a:off x="2965181" y="2397941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/>
              <p:nvPr/>
            </p:nvSpPr>
            <p:spPr>
              <a:xfrm>
                <a:off x="5893842" y="3837747"/>
                <a:ext cx="2335383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842" y="3837747"/>
                <a:ext cx="2335383" cy="957826"/>
              </a:xfrm>
              <a:prstGeom prst="rect">
                <a:avLst/>
              </a:prstGeom>
              <a:blipFill>
                <a:blip r:embed="rId7"/>
                <a:stretch>
                  <a:fillRect l="-35870" t="-101316" b="-1513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4FBF3F5-D85E-D14A-9253-7A9A450C8690}"/>
                  </a:ext>
                </a:extLst>
              </p:cNvPr>
              <p:cNvSpPr txBox="1"/>
              <p:nvPr/>
            </p:nvSpPr>
            <p:spPr>
              <a:xfrm>
                <a:off x="5718345" y="1155858"/>
                <a:ext cx="2850318" cy="1032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̃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de-DE" sz="2000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̃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de-DE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consider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most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similar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neighbors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and</a:t>
                </a:r>
                <a:r>
                  <a:rPr lang="de-DE" sz="2000" dirty="0"/>
                  <a:t> pick </a:t>
                </a:r>
                <a:r>
                  <a:rPr lang="de-DE" sz="2000" dirty="0" err="1"/>
                  <a:t>their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labels</a:t>
                </a:r>
                <a:r>
                  <a:rPr lang="de-DE" sz="2000" dirty="0"/>
                  <a:t>}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4FBF3F5-D85E-D14A-9253-7A9A450C8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5" y="1155858"/>
                <a:ext cx="2850318" cy="1032719"/>
              </a:xfrm>
              <a:prstGeom prst="rect">
                <a:avLst/>
              </a:prstGeom>
              <a:blipFill>
                <a:blip r:embed="rId8"/>
                <a:stretch>
                  <a:fillRect l="-2222" t="-1220" b="-97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B0B4837-8D8B-6C44-9E21-DDD0E53D2CB8}"/>
                  </a:ext>
                </a:extLst>
              </p:cNvPr>
              <p:cNvSpPr/>
              <p:nvPr/>
            </p:nvSpPr>
            <p:spPr>
              <a:xfrm>
                <a:off x="4825976" y="2350604"/>
                <a:ext cx="219305" cy="215883"/>
              </a:xfrm>
              <a:prstGeom prst="ellipse">
                <a:avLst/>
              </a:prstGeom>
              <a:solidFill>
                <a:srgbClr val="C6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B0B4837-8D8B-6C44-9E21-DDD0E53D2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76" y="2350604"/>
                <a:ext cx="219305" cy="215883"/>
              </a:xfrm>
              <a:prstGeom prst="ellipse">
                <a:avLst/>
              </a:prstGeom>
              <a:blipFill>
                <a:blip r:embed="rId9"/>
                <a:stretch>
                  <a:fillRect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BB2B506-1C60-D949-9767-A409EA9896FA}"/>
              </a:ext>
            </a:extLst>
          </p:cNvPr>
          <p:cNvCxnSpPr>
            <a:cxnSpLocks/>
          </p:cNvCxnSpPr>
          <p:nvPr/>
        </p:nvCxnSpPr>
        <p:spPr>
          <a:xfrm>
            <a:off x="4945400" y="2589054"/>
            <a:ext cx="1" cy="1727606"/>
          </a:xfrm>
          <a:prstGeom prst="straightConnector1">
            <a:avLst/>
          </a:prstGeom>
          <a:ln w="38100">
            <a:solidFill>
              <a:srgbClr val="BB41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bgerundete rechteckige Legende 2">
            <a:extLst>
              <a:ext uri="{FF2B5EF4-FFF2-40B4-BE49-F238E27FC236}">
                <a16:creationId xmlns:a16="http://schemas.microsoft.com/office/drawing/2014/main" id="{446D93AC-A5A4-064A-B55F-F0817AA1AB31}"/>
              </a:ext>
            </a:extLst>
          </p:cNvPr>
          <p:cNvSpPr/>
          <p:nvPr/>
        </p:nvSpPr>
        <p:spPr>
          <a:xfrm>
            <a:off x="7099884" y="326079"/>
            <a:ext cx="1943664" cy="712922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ambiguous</a:t>
            </a:r>
            <a:r>
              <a:rPr lang="de-DE" sz="1600" dirty="0"/>
              <a:t>: </a:t>
            </a:r>
            <a:r>
              <a:rPr lang="de-DE" sz="1600" dirty="0" err="1"/>
              <a:t>many</a:t>
            </a:r>
            <a:r>
              <a:rPr lang="de-DE" sz="1600" dirty="0"/>
              <a:t> </a:t>
            </a:r>
            <a:r>
              <a:rPr lang="de-DE" sz="1600" dirty="0" err="1"/>
              <a:t>functions</a:t>
            </a:r>
            <a:r>
              <a:rPr lang="de-DE" sz="1600" dirty="0"/>
              <a:t> </a:t>
            </a:r>
            <a:r>
              <a:rPr lang="de-DE" sz="1600" dirty="0" err="1"/>
              <a:t>fulfill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description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51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4" grpId="0"/>
      <p:bldP spid="25" grpId="0"/>
      <p:bldP spid="26" grpId="0" animBg="1"/>
      <p:bldP spid="28" grpId="0"/>
      <p:bldP spid="29" grpId="0"/>
      <p:bldP spid="30" grpId="0" animBg="1"/>
      <p:bldP spid="31" grpId="0"/>
      <p:bldP spid="43" grpId="0"/>
      <p:bldP spid="45" grpId="0"/>
      <p:bldP spid="46" grpId="0" animBg="1"/>
      <p:bldP spid="47" grpId="0"/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46D21-743C-5847-8185-38268AC8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250" noProof="0" dirty="0"/>
              <a:t>Empirical risk (cost function / loss function)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0001614-9FE0-184D-9581-567811548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noProof="0" dirty="0"/>
                  <a:t>Example loss function </a:t>
                </a:r>
                <a:r>
                  <a:rPr lang="en-GB" sz="1800" noProof="0" dirty="0"/>
                  <a:t>(not a good one for classification!)</a:t>
                </a:r>
                <a:endParaRPr lang="en-GB" noProof="0" dirty="0"/>
              </a:p>
              <a:p>
                <a:r>
                  <a:rPr lang="en-GB" noProof="0" dirty="0"/>
                  <a:t>Quadratic Euclidean distance between</a:t>
                </a:r>
              </a:p>
              <a:p>
                <a:pPr lvl="1"/>
                <a:r>
                  <a:rPr lang="en-GB" noProof="0" dirty="0"/>
                  <a:t>observed („true“) category labels: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pPr lvl="1"/>
                <a:r>
                  <a:rPr lang="en-GB" noProof="0" dirty="0"/>
                  <a:t>predicted category labels: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GB" noProof="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 noProof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GB" noProof="0" dirty="0"/>
                </a:br>
                <a:r>
                  <a:rPr lang="en-GB" noProof="0" dirty="0"/>
                  <a:t>where 0 indicates perfect agreement </a:t>
                </a:r>
                <a:br>
                  <a:rPr lang="en-GB" noProof="0" dirty="0"/>
                </a:br>
                <a:r>
                  <a:rPr lang="en-GB" noProof="0" dirty="0"/>
                  <a:t>(minimal distance)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0001614-9FE0-184D-9581-567811548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15" t="-15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18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676F1B-654B-BD44-8C1C-A34C3475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333" noProof="0" dirty="0"/>
              <a:t>1-nearest </a:t>
            </a:r>
            <a:r>
              <a:rPr lang="en-GB" sz="2333" noProof="0" dirty="0" err="1"/>
              <a:t>neighbor</a:t>
            </a:r>
            <a:r>
              <a:rPr lang="en-GB" sz="2333" noProof="0" dirty="0"/>
              <a:t>: Lazy learning </a:t>
            </a:r>
            <a:br>
              <a:rPr lang="en-GB" sz="2333" noProof="0" dirty="0"/>
            </a:br>
            <a:r>
              <a:rPr lang="en-GB" sz="2333" noProof="0" dirty="0"/>
              <a:t>(represent in vector space)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7BD2545-081D-F343-A4A5-B9FCA8DAC92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11927" y="3143987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FA84A7-0326-AA4B-8509-098151491859}"/>
              </a:ext>
            </a:extLst>
          </p:cNvPr>
          <p:cNvCxnSpPr>
            <a:cxnSpLocks/>
          </p:cNvCxnSpPr>
          <p:nvPr/>
        </p:nvCxnSpPr>
        <p:spPr>
          <a:xfrm flipV="1">
            <a:off x="3138826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2B83B2C-4089-0F49-AB2B-44E8D79842A6}"/>
              </a:ext>
            </a:extLst>
          </p:cNvPr>
          <p:cNvCxnSpPr>
            <a:cxnSpLocks/>
          </p:cNvCxnSpPr>
          <p:nvPr/>
        </p:nvCxnSpPr>
        <p:spPr>
          <a:xfrm flipV="1">
            <a:off x="4992047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6B0001D-4D8A-AC4D-96EF-73A5F1C76ED3}"/>
              </a:ext>
            </a:extLst>
          </p:cNvPr>
          <p:cNvSpPr txBox="1"/>
          <p:nvPr/>
        </p:nvSpPr>
        <p:spPr>
          <a:xfrm>
            <a:off x="5532107" y="4516397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Bell-</a:t>
            </a:r>
            <a:r>
              <a:rPr lang="de-DE" sz="1170" dirty="0" err="1"/>
              <a:t>shaped</a:t>
            </a:r>
            <a:endParaRPr lang="de-DE" sz="117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B5E0D-6DCC-D54A-9CBC-4284A3049CE3}"/>
              </a:ext>
            </a:extLst>
          </p:cNvPr>
          <p:cNvSpPr txBox="1"/>
          <p:nvPr/>
        </p:nvSpPr>
        <p:spPr>
          <a:xfrm>
            <a:off x="2951819" y="4824173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5750AE-9A0F-8145-8E77-7569908AE1F5}"/>
              </a:ext>
            </a:extLst>
          </p:cNvPr>
          <p:cNvSpPr txBox="1"/>
          <p:nvPr/>
        </p:nvSpPr>
        <p:spPr>
          <a:xfrm>
            <a:off x="4692014" y="4814206"/>
            <a:ext cx="6300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0D810-FDA0-EE43-9BD6-790C5A3CB177}"/>
              </a:ext>
            </a:extLst>
          </p:cNvPr>
          <p:cNvSpPr txBox="1"/>
          <p:nvPr/>
        </p:nvSpPr>
        <p:spPr>
          <a:xfrm>
            <a:off x="1779944" y="1825291"/>
            <a:ext cx="5118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A009DC9-EFFF-114A-96DF-6B74EBFB9120}"/>
              </a:ext>
            </a:extLst>
          </p:cNvPr>
          <p:cNvCxnSpPr>
            <a:cxnSpLocks/>
          </p:cNvCxnSpPr>
          <p:nvPr/>
        </p:nvCxnSpPr>
        <p:spPr>
          <a:xfrm flipV="1">
            <a:off x="2415253" y="1645723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3795524-ACA9-1E47-B1DA-285DAA013E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3892511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5ABDE59-0447-D346-94C3-36C50B5DF4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2002269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380E8EA-AC65-414A-B660-2E80CF340115}"/>
              </a:ext>
            </a:extLst>
          </p:cNvPr>
          <p:cNvSpPr txBox="1"/>
          <p:nvPr/>
        </p:nvSpPr>
        <p:spPr>
          <a:xfrm>
            <a:off x="1846979" y="3684047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5E91C41-87D6-2741-A7B7-D2ECFEC7A198}"/>
              </a:ext>
            </a:extLst>
          </p:cNvPr>
          <p:cNvSpPr txBox="1"/>
          <p:nvPr/>
        </p:nvSpPr>
        <p:spPr>
          <a:xfrm>
            <a:off x="1882180" y="1177313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Black </a:t>
            </a:r>
            <a:r>
              <a:rPr lang="de-DE" sz="1170" dirty="0" err="1"/>
              <a:t>gills</a:t>
            </a:r>
            <a:endParaRPr lang="de-DE" sz="117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F48F82-9D91-DF4D-B606-F962F692DE05}"/>
              </a:ext>
            </a:extLst>
          </p:cNvPr>
          <p:cNvSpPr/>
          <p:nvPr/>
        </p:nvSpPr>
        <p:spPr>
          <a:xfrm>
            <a:off x="4932040" y="3953351"/>
            <a:ext cx="120013" cy="97028"/>
          </a:xfrm>
          <a:prstGeom prst="ellipse">
            <a:avLst/>
          </a:prstGeom>
          <a:solidFill>
            <a:srgbClr val="00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/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edible</a:t>
                </a:r>
                <a:endParaRPr lang="de-DE" sz="117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/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0D00BE9-A9B8-994A-A953-E4B0DDC9A19D}"/>
              </a:ext>
            </a:extLst>
          </p:cNvPr>
          <p:cNvSpPr/>
          <p:nvPr/>
        </p:nvSpPr>
        <p:spPr>
          <a:xfrm>
            <a:off x="3011827" y="3936126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/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4449443-A070-294B-8576-412D2AB90682}"/>
              </a:ext>
            </a:extLst>
          </p:cNvPr>
          <p:cNvCxnSpPr>
            <a:cxnSpLocks/>
          </p:cNvCxnSpPr>
          <p:nvPr/>
        </p:nvCxnSpPr>
        <p:spPr>
          <a:xfrm>
            <a:off x="1882180" y="3023973"/>
            <a:ext cx="2209767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95CB5AD9-64EB-FA4E-8C26-174B34D199A3}"/>
              </a:ext>
            </a:extLst>
          </p:cNvPr>
          <p:cNvCxnSpPr>
            <a:cxnSpLocks/>
          </p:cNvCxnSpPr>
          <p:nvPr/>
        </p:nvCxnSpPr>
        <p:spPr>
          <a:xfrm flipV="1">
            <a:off x="4091947" y="1883847"/>
            <a:ext cx="1320147" cy="114012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DF11784-488E-4744-B9E1-F21EDF251E1B}"/>
              </a:ext>
            </a:extLst>
          </p:cNvPr>
          <p:cNvCxnSpPr>
            <a:cxnSpLocks/>
          </p:cNvCxnSpPr>
          <p:nvPr/>
        </p:nvCxnSpPr>
        <p:spPr>
          <a:xfrm>
            <a:off x="4091947" y="3023974"/>
            <a:ext cx="0" cy="179023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/>
              <p:nvPr/>
            </p:nvSpPr>
            <p:spPr>
              <a:xfrm>
                <a:off x="3272106" y="1148338"/>
                <a:ext cx="39897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06" y="1148338"/>
                <a:ext cx="3989714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/>
              <p:nvPr/>
            </p:nvSpPr>
            <p:spPr>
              <a:xfrm>
                <a:off x="5803523" y="2469756"/>
                <a:ext cx="2700300" cy="95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where</a:t>
                </a:r>
                <a:endParaRPr lang="de-DE" sz="2000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de-DE" sz="2000" dirty="0"/>
                  <a:t> </a:t>
                </a: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23" y="2469756"/>
                <a:ext cx="2700300" cy="950838"/>
              </a:xfrm>
              <a:prstGeom prst="rect">
                <a:avLst/>
              </a:prstGeom>
              <a:blipFill>
                <a:blip r:embed="rId6"/>
                <a:stretch>
                  <a:fillRect l="-467" b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E02BBAD-1163-9D43-9885-6894666438CC}"/>
              </a:ext>
            </a:extLst>
          </p:cNvPr>
          <p:cNvSpPr/>
          <p:nvPr/>
        </p:nvSpPr>
        <p:spPr>
          <a:xfrm>
            <a:off x="3011827" y="2017407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/>
              <p:nvPr/>
            </p:nvSpPr>
            <p:spPr>
              <a:xfrm>
                <a:off x="5882427" y="3474438"/>
                <a:ext cx="2451504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27" y="3474438"/>
                <a:ext cx="2451504" cy="957826"/>
              </a:xfrm>
              <a:prstGeom prst="rect">
                <a:avLst/>
              </a:prstGeom>
              <a:blipFill>
                <a:blip r:embed="rId7"/>
                <a:stretch>
                  <a:fillRect l="-34021" t="-101316" b="-15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85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751194-8CB9-B24A-9F50-3B13FD587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noProof="0" dirty="0"/>
                  <a:t>Effectiveness</a:t>
                </a:r>
              </a:p>
              <a:p>
                <a:r>
                  <a:rPr lang="en-GB" noProof="0" dirty="0"/>
                  <a:t>Representation of objects in vector space  </a:t>
                </a:r>
              </a:p>
              <a:p>
                <a:r>
                  <a:rPr lang="en-GB" noProof="0" dirty="0"/>
                  <a:t>Definition of distance measure</a:t>
                </a:r>
              </a:p>
              <a:p>
                <a:r>
                  <a:rPr lang="en-GB" noProof="0" dirty="0"/>
                  <a:t>Definition of loss function</a:t>
                </a:r>
              </a:p>
              <a:p>
                <a:pPr marL="0" indent="0">
                  <a:buNone/>
                </a:pPr>
                <a:endParaRPr lang="en-GB" noProof="0" dirty="0"/>
              </a:p>
              <a:p>
                <a:pPr marL="0" indent="0">
                  <a:buNone/>
                </a:pPr>
                <a:r>
                  <a:rPr lang="en-GB" noProof="0" dirty="0"/>
                  <a:t>Efficiency</a:t>
                </a:r>
              </a:p>
              <a:p>
                <a:r>
                  <a:rPr lang="en-GB" noProof="0" dirty="0"/>
                  <a:t>Algorithmically efficient implementation</a:t>
                </a:r>
              </a:p>
              <a:p>
                <a:pPr lvl="1"/>
                <a:r>
                  <a:rPr lang="en-GB" dirty="0"/>
                  <a:t>training: acquire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noProof="0" dirty="0"/>
                  <a:t>inference: 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9751194-8CB9-B24A-9F50-3B13FD587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54" t="-1515" b="-1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F29B4A74-657B-DA49-BD1B-B74A2706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„Ingredients for 1-nearest-neighbor“</a:t>
            </a:r>
          </a:p>
        </p:txBody>
      </p:sp>
    </p:spTree>
    <p:extLst>
      <p:ext uri="{BB962C8B-B14F-4D97-AF65-F5344CB8AC3E}">
        <p14:creationId xmlns:p14="http://schemas.microsoft.com/office/powerpoint/2010/main" val="173633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676F1B-654B-BD44-8C1C-A34C3475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333" noProof="0" dirty="0"/>
              <a:t>1-nearest </a:t>
            </a:r>
            <a:r>
              <a:rPr lang="en-GB" sz="2333" noProof="0" dirty="0" err="1"/>
              <a:t>neighbor</a:t>
            </a:r>
            <a:r>
              <a:rPr lang="en-GB" sz="2333" noProof="0" dirty="0"/>
              <a:t>: Lazy learning </a:t>
            </a:r>
            <a:br>
              <a:rPr lang="en-GB" sz="2333" noProof="0" dirty="0"/>
            </a:br>
            <a:r>
              <a:rPr lang="en-GB" sz="2333" noProof="0" dirty="0"/>
              <a:t>(represent in vector space)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7BD2545-081D-F343-A4A5-B9FCA8DAC92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11927" y="3143987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FA84A7-0326-AA4B-8509-098151491859}"/>
              </a:ext>
            </a:extLst>
          </p:cNvPr>
          <p:cNvCxnSpPr>
            <a:cxnSpLocks/>
          </p:cNvCxnSpPr>
          <p:nvPr/>
        </p:nvCxnSpPr>
        <p:spPr>
          <a:xfrm flipV="1">
            <a:off x="3138826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2B83B2C-4089-0F49-AB2B-44E8D79842A6}"/>
              </a:ext>
            </a:extLst>
          </p:cNvPr>
          <p:cNvCxnSpPr>
            <a:cxnSpLocks/>
          </p:cNvCxnSpPr>
          <p:nvPr/>
        </p:nvCxnSpPr>
        <p:spPr>
          <a:xfrm flipV="1">
            <a:off x="4992047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6B0001D-4D8A-AC4D-96EF-73A5F1C76ED3}"/>
              </a:ext>
            </a:extLst>
          </p:cNvPr>
          <p:cNvSpPr txBox="1"/>
          <p:nvPr/>
        </p:nvSpPr>
        <p:spPr>
          <a:xfrm>
            <a:off x="5532107" y="4516397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Bell-</a:t>
            </a:r>
            <a:r>
              <a:rPr lang="de-DE" sz="1170" dirty="0" err="1"/>
              <a:t>shaped</a:t>
            </a:r>
            <a:endParaRPr lang="de-DE" sz="117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B5E0D-6DCC-D54A-9CBC-4284A3049CE3}"/>
              </a:ext>
            </a:extLst>
          </p:cNvPr>
          <p:cNvSpPr txBox="1"/>
          <p:nvPr/>
        </p:nvSpPr>
        <p:spPr>
          <a:xfrm>
            <a:off x="2951819" y="4824173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5750AE-9A0F-8145-8E77-7569908AE1F5}"/>
              </a:ext>
            </a:extLst>
          </p:cNvPr>
          <p:cNvSpPr txBox="1"/>
          <p:nvPr/>
        </p:nvSpPr>
        <p:spPr>
          <a:xfrm>
            <a:off x="4692014" y="4814206"/>
            <a:ext cx="6300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0D810-FDA0-EE43-9BD6-790C5A3CB177}"/>
              </a:ext>
            </a:extLst>
          </p:cNvPr>
          <p:cNvSpPr txBox="1"/>
          <p:nvPr/>
        </p:nvSpPr>
        <p:spPr>
          <a:xfrm>
            <a:off x="1779944" y="1825291"/>
            <a:ext cx="5118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A009DC9-EFFF-114A-96DF-6B74EBFB9120}"/>
              </a:ext>
            </a:extLst>
          </p:cNvPr>
          <p:cNvCxnSpPr>
            <a:cxnSpLocks/>
          </p:cNvCxnSpPr>
          <p:nvPr/>
        </p:nvCxnSpPr>
        <p:spPr>
          <a:xfrm flipV="1">
            <a:off x="2415253" y="1645723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3795524-ACA9-1E47-B1DA-285DAA013E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3892511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5ABDE59-0447-D346-94C3-36C50B5DF4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2002269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380E8EA-AC65-414A-B660-2E80CF340115}"/>
              </a:ext>
            </a:extLst>
          </p:cNvPr>
          <p:cNvSpPr txBox="1"/>
          <p:nvPr/>
        </p:nvSpPr>
        <p:spPr>
          <a:xfrm>
            <a:off x="1846979" y="3684047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5E91C41-87D6-2741-A7B7-D2ECFEC7A198}"/>
              </a:ext>
            </a:extLst>
          </p:cNvPr>
          <p:cNvSpPr txBox="1"/>
          <p:nvPr/>
        </p:nvSpPr>
        <p:spPr>
          <a:xfrm>
            <a:off x="1882180" y="1177313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Black </a:t>
            </a:r>
            <a:r>
              <a:rPr lang="de-DE" sz="1170" dirty="0" err="1"/>
              <a:t>gills</a:t>
            </a:r>
            <a:endParaRPr lang="de-DE" sz="117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F48F82-9D91-DF4D-B606-F962F692DE05}"/>
              </a:ext>
            </a:extLst>
          </p:cNvPr>
          <p:cNvSpPr/>
          <p:nvPr/>
        </p:nvSpPr>
        <p:spPr>
          <a:xfrm>
            <a:off x="4932040" y="3953351"/>
            <a:ext cx="120013" cy="97028"/>
          </a:xfrm>
          <a:prstGeom prst="ellipse">
            <a:avLst/>
          </a:prstGeom>
          <a:solidFill>
            <a:srgbClr val="00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/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edible</a:t>
                </a:r>
                <a:endParaRPr lang="de-DE" sz="117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blipFill>
                <a:blip r:embed="rId2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/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0D00BE9-A9B8-994A-A953-E4B0DDC9A19D}"/>
              </a:ext>
            </a:extLst>
          </p:cNvPr>
          <p:cNvSpPr/>
          <p:nvPr/>
        </p:nvSpPr>
        <p:spPr>
          <a:xfrm>
            <a:off x="3011827" y="3936126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/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4449443-A070-294B-8576-412D2AB90682}"/>
              </a:ext>
            </a:extLst>
          </p:cNvPr>
          <p:cNvCxnSpPr>
            <a:cxnSpLocks/>
          </p:cNvCxnSpPr>
          <p:nvPr/>
        </p:nvCxnSpPr>
        <p:spPr>
          <a:xfrm>
            <a:off x="1882180" y="3023973"/>
            <a:ext cx="2209767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95CB5AD9-64EB-FA4E-8C26-174B34D199A3}"/>
              </a:ext>
            </a:extLst>
          </p:cNvPr>
          <p:cNvCxnSpPr>
            <a:cxnSpLocks/>
          </p:cNvCxnSpPr>
          <p:nvPr/>
        </p:nvCxnSpPr>
        <p:spPr>
          <a:xfrm flipV="1">
            <a:off x="4091947" y="1883847"/>
            <a:ext cx="1320147" cy="1140128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DF11784-488E-4744-B9E1-F21EDF251E1B}"/>
              </a:ext>
            </a:extLst>
          </p:cNvPr>
          <p:cNvCxnSpPr>
            <a:cxnSpLocks/>
          </p:cNvCxnSpPr>
          <p:nvPr/>
        </p:nvCxnSpPr>
        <p:spPr>
          <a:xfrm>
            <a:off x="4091947" y="3023974"/>
            <a:ext cx="0" cy="179023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/>
              <p:nvPr/>
            </p:nvSpPr>
            <p:spPr>
              <a:xfrm>
                <a:off x="3272105" y="1148338"/>
                <a:ext cx="39241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05" y="1148338"/>
                <a:ext cx="3924147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/>
              <p:nvPr/>
            </p:nvSpPr>
            <p:spPr>
              <a:xfrm>
                <a:off x="5803523" y="2469756"/>
                <a:ext cx="2700300" cy="95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where</a:t>
                </a:r>
                <a:endParaRPr lang="de-DE" sz="2000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de-DE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de-DE" sz="2000" dirty="0"/>
                  <a:t> </a:t>
                </a: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927B56A-120D-2445-8A55-C460F3B28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23" y="2469756"/>
                <a:ext cx="2700300" cy="950838"/>
              </a:xfrm>
              <a:prstGeom prst="rect">
                <a:avLst/>
              </a:prstGeom>
              <a:blipFill>
                <a:blip r:embed="rId6"/>
                <a:stretch>
                  <a:fillRect l="-467" b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E02BBAD-1163-9D43-9885-6894666438CC}"/>
              </a:ext>
            </a:extLst>
          </p:cNvPr>
          <p:cNvSpPr/>
          <p:nvPr/>
        </p:nvSpPr>
        <p:spPr>
          <a:xfrm>
            <a:off x="3011827" y="2017407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/>
              <p:nvPr/>
            </p:nvSpPr>
            <p:spPr>
              <a:xfrm>
                <a:off x="5866528" y="3334198"/>
                <a:ext cx="2451505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5FB36BDA-B9AF-2C47-80B4-51D1830CF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528" y="3334198"/>
                <a:ext cx="2451505" cy="932628"/>
              </a:xfrm>
              <a:prstGeom prst="rect">
                <a:avLst/>
              </a:prstGeom>
              <a:blipFill>
                <a:blip r:embed="rId7"/>
                <a:stretch>
                  <a:fillRect l="-33333" t="-104054" b="-1581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CF6762B-6DA0-F94B-8E58-782D5A994BE5}"/>
                  </a:ext>
                </a:extLst>
              </p:cNvPr>
              <p:cNvSpPr/>
              <p:nvPr/>
            </p:nvSpPr>
            <p:spPr>
              <a:xfrm>
                <a:off x="1111866" y="4069382"/>
                <a:ext cx="4320480" cy="1676861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2333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2333" dirty="0" err="1">
                    <a:solidFill>
                      <a:schemeClr val="tx1"/>
                    </a:solidFill>
                  </a:rPr>
                  <a:t>perfect</a:t>
                </a:r>
                <a:r>
                  <a:rPr lang="de-DE" sz="2333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CF6762B-6DA0-F94B-8E58-782D5A994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66" y="4069382"/>
                <a:ext cx="4320480" cy="1676861"/>
              </a:xfrm>
              <a:prstGeom prst="rect">
                <a:avLst/>
              </a:prstGeom>
              <a:blipFill>
                <a:blip r:embed="rId8"/>
                <a:stretch>
                  <a:fillRect l="-6997" t="-63433" b="-78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7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44" y="1057300"/>
            <a:ext cx="4863469" cy="1560173"/>
          </a:xfrm>
        </p:spPr>
        <p:txBody>
          <a:bodyPr>
            <a:normAutofit fontScale="92500" lnSpcReduction="20000"/>
          </a:bodyPr>
          <a:lstStyle/>
          <a:p>
            <a:r>
              <a:rPr lang="en-GB" noProof="0" dirty="0"/>
              <a:t>Labelled training data </a:t>
            </a:r>
            <a:br>
              <a:rPr lang="en-GB" noProof="0" dirty="0"/>
            </a:br>
            <a:r>
              <a:rPr lang="en-GB" noProof="0" dirty="0"/>
              <a:t>provides only examples</a:t>
            </a:r>
          </a:p>
          <a:p>
            <a:r>
              <a:rPr lang="en-GB" noProof="0" dirty="0"/>
              <a:t>Generalization required</a:t>
            </a:r>
          </a:p>
          <a:p>
            <a:pPr lvl="1"/>
            <a:r>
              <a:rPr lang="en-GB" noProof="0" dirty="0"/>
              <a:t>How to classify new/unseen data?</a:t>
            </a:r>
          </a:p>
          <a:p>
            <a:pPr marL="380946" lvl="1" indent="0">
              <a:buNone/>
            </a:pP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Overfitting</a:t>
            </a:r>
          </a:p>
        </p:txBody>
      </p:sp>
      <p:pic>
        <p:nvPicPr>
          <p:cNvPr id="11266" name="Picture 2" descr="V:\SummerAcademy\Bilder-EN\Overfitting-Very-B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2526357"/>
            <a:ext cx="2097872" cy="1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V:\SummerAcademy\Bilder-EN\Overfitting-b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853" y="2526357"/>
            <a:ext cx="2097872" cy="1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:\SummerAcademy\Bilder-EN\Overfitting-G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0" y="2526357"/>
            <a:ext cx="2097872" cy="1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:\SummerAcademy\Bilder-EN\Overfitting-Op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69" y="997293"/>
            <a:ext cx="2097872" cy="1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000568" y="4010375"/>
            <a:ext cx="7112640" cy="15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192" tIns="38096" rIns="76192" bIns="38096" numCol="1" anchor="t" anchorCtr="0" compatLnSpc="1">
            <a:prstTxWarp prst="textNoShape">
              <a:avLst/>
            </a:prstTxWarp>
          </a:bodyPr>
          <a:lstStyle>
            <a:lvl1pPr marL="342865" indent="-34286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+mn-lt"/>
              </a:defRPr>
            </a:lvl2pPr>
            <a:lvl3pPr marL="1142882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034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</a:defRPr>
            </a:lvl4pPr>
            <a:lvl5pPr marL="2057187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340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492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645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5797" indent="-22857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83" kern="0" dirty="0"/>
              <a:t>Overfitting:</a:t>
            </a:r>
          </a:p>
          <a:p>
            <a:pPr lvl="1"/>
            <a:r>
              <a:rPr lang="de-DE" sz="2000" kern="0" dirty="0"/>
              <a:t>Not enough generalization</a:t>
            </a:r>
          </a:p>
          <a:p>
            <a:pPr lvl="1"/>
            <a:r>
              <a:rPr lang="de-DE" sz="2000" kern="0" dirty="0"/>
              <a:t>Bad performance on new data</a:t>
            </a:r>
          </a:p>
          <a:p>
            <a:pPr lvl="1"/>
            <a:r>
              <a:rPr lang="de-DE" sz="2000" kern="0" dirty="0"/>
              <a:t>„Learning by heart“ (extreme case: using an object ID)</a:t>
            </a:r>
          </a:p>
          <a:p>
            <a:pPr lvl="1"/>
            <a:endParaRPr lang="de-DE" sz="20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249ABF69-2D95-4341-ADA0-13EB9B979792}"/>
                  </a:ext>
                </a:extLst>
              </p:cNvPr>
              <p:cNvSpPr/>
              <p:nvPr/>
            </p:nvSpPr>
            <p:spPr>
              <a:xfrm>
                <a:off x="2988236" y="233324"/>
                <a:ext cx="5723964" cy="77863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333" dirty="0">
                    <a:solidFill>
                      <a:schemeClr val="tx1"/>
                    </a:solidFill>
                  </a:rPr>
                  <a:t>Many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algorithms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optimize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sz="233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33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de-DE" sz="2333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de-DE" sz="2333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sz="2333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333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333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333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2333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2333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333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333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de-DE" sz="2333" dirty="0">
                    <a:solidFill>
                      <a:schemeClr val="tx1"/>
                    </a:solidFill>
                  </a:rPr>
                  <a:t>, but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only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few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yield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good</a:t>
                </a:r>
                <a:r>
                  <a:rPr lang="de-DE" sz="2333" dirty="0">
                    <a:solidFill>
                      <a:schemeClr val="tx1"/>
                    </a:solidFill>
                  </a:rPr>
                  <a:t> </a:t>
                </a:r>
                <a:r>
                  <a:rPr lang="de-DE" sz="2333" dirty="0" err="1">
                    <a:solidFill>
                      <a:schemeClr val="tx1"/>
                    </a:solidFill>
                  </a:rPr>
                  <a:t>predictors</a:t>
                </a:r>
                <a:endParaRPr lang="de-DE" sz="23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249ABF69-2D95-4341-ADA0-13EB9B979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36" y="233324"/>
                <a:ext cx="5723964" cy="778636"/>
              </a:xfrm>
              <a:prstGeom prst="rect">
                <a:avLst/>
              </a:prstGeom>
              <a:blipFill>
                <a:blip r:embed="rId6"/>
                <a:stretch>
                  <a:fillRect t="-67188" r="-883" b="-640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4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676F1B-654B-BD44-8C1C-A34C3475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333" dirty="0"/>
              <a:t>k</a:t>
            </a:r>
            <a:r>
              <a:rPr lang="en-GB" sz="2333" noProof="0" dirty="0"/>
              <a:t>-nearest </a:t>
            </a:r>
            <a:r>
              <a:rPr lang="en-GB" sz="2333" noProof="0" dirty="0" err="1"/>
              <a:t>neighbor</a:t>
            </a:r>
            <a:r>
              <a:rPr lang="en-GB" sz="2333" noProof="0" dirty="0"/>
              <a:t> (</a:t>
            </a:r>
            <a:r>
              <a:rPr lang="en-GB" sz="2333" noProof="0" dirty="0" err="1"/>
              <a:t>kNN</a:t>
            </a:r>
            <a:r>
              <a:rPr lang="en-GB" sz="2333" noProof="0" dirty="0"/>
              <a:t>): Lazy learning </a:t>
            </a:r>
            <a:br>
              <a:rPr lang="en-GB" sz="2333" noProof="0" dirty="0"/>
            </a:br>
            <a:r>
              <a:rPr lang="en-GB" sz="2333" noProof="0" dirty="0"/>
              <a:t>(represent in vector space)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7BD2545-081D-F343-A4A5-B9FCA8DAC925}"/>
              </a:ext>
            </a:extLst>
          </p:cNvPr>
          <p:cNvCxnSpPr>
            <a:cxnSpLocks/>
          </p:cNvCxnSpPr>
          <p:nvPr/>
        </p:nvCxnSpPr>
        <p:spPr>
          <a:xfrm rot="5400000" flipV="1">
            <a:off x="3911927" y="3143987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FA84A7-0326-AA4B-8509-098151491859}"/>
              </a:ext>
            </a:extLst>
          </p:cNvPr>
          <p:cNvCxnSpPr>
            <a:cxnSpLocks/>
          </p:cNvCxnSpPr>
          <p:nvPr/>
        </p:nvCxnSpPr>
        <p:spPr>
          <a:xfrm flipV="1">
            <a:off x="3138826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2B83B2C-4089-0F49-AB2B-44E8D79842A6}"/>
              </a:ext>
            </a:extLst>
          </p:cNvPr>
          <p:cNvCxnSpPr>
            <a:cxnSpLocks/>
          </p:cNvCxnSpPr>
          <p:nvPr/>
        </p:nvCxnSpPr>
        <p:spPr>
          <a:xfrm flipV="1">
            <a:off x="4992047" y="4584147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6B0001D-4D8A-AC4D-96EF-73A5F1C76ED3}"/>
              </a:ext>
            </a:extLst>
          </p:cNvPr>
          <p:cNvSpPr txBox="1"/>
          <p:nvPr/>
        </p:nvSpPr>
        <p:spPr>
          <a:xfrm>
            <a:off x="5532107" y="4516397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Bell-</a:t>
            </a:r>
            <a:r>
              <a:rPr lang="de-DE" sz="1170" dirty="0" err="1"/>
              <a:t>shaped</a:t>
            </a:r>
            <a:endParaRPr lang="de-DE" sz="117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B5E0D-6DCC-D54A-9CBC-4284A3049CE3}"/>
              </a:ext>
            </a:extLst>
          </p:cNvPr>
          <p:cNvSpPr txBox="1"/>
          <p:nvPr/>
        </p:nvSpPr>
        <p:spPr>
          <a:xfrm>
            <a:off x="2951819" y="4824173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5750AE-9A0F-8145-8E77-7569908AE1F5}"/>
              </a:ext>
            </a:extLst>
          </p:cNvPr>
          <p:cNvSpPr txBox="1"/>
          <p:nvPr/>
        </p:nvSpPr>
        <p:spPr>
          <a:xfrm>
            <a:off x="4692014" y="4814206"/>
            <a:ext cx="63007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70D810-FDA0-EE43-9BD6-790C5A3CB177}"/>
              </a:ext>
            </a:extLst>
          </p:cNvPr>
          <p:cNvSpPr txBox="1"/>
          <p:nvPr/>
        </p:nvSpPr>
        <p:spPr>
          <a:xfrm>
            <a:off x="1779944" y="1825291"/>
            <a:ext cx="51180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1</a:t>
            </a:r>
          </a:p>
          <a:p>
            <a:pPr algn="ctr"/>
            <a:r>
              <a:rPr lang="de-DE" sz="1170" dirty="0" err="1"/>
              <a:t>yes</a:t>
            </a:r>
            <a:endParaRPr lang="de-DE" sz="1170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A009DC9-EFFF-114A-96DF-6B74EBFB9120}"/>
              </a:ext>
            </a:extLst>
          </p:cNvPr>
          <p:cNvCxnSpPr>
            <a:cxnSpLocks/>
          </p:cNvCxnSpPr>
          <p:nvPr/>
        </p:nvCxnSpPr>
        <p:spPr>
          <a:xfrm flipV="1">
            <a:off x="2415253" y="1645723"/>
            <a:ext cx="0" cy="300033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3795524-ACA9-1E47-B1DA-285DAA013E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3892511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5ABDE59-0447-D346-94C3-36C50B5DF4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18747" y="2002269"/>
            <a:ext cx="0" cy="127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380E8EA-AC65-414A-B660-2E80CF340115}"/>
              </a:ext>
            </a:extLst>
          </p:cNvPr>
          <p:cNvSpPr txBox="1"/>
          <p:nvPr/>
        </p:nvSpPr>
        <p:spPr>
          <a:xfrm>
            <a:off x="1846979" y="3684047"/>
            <a:ext cx="42004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70" dirty="0"/>
              <a:t>0</a:t>
            </a:r>
          </a:p>
          <a:p>
            <a:pPr algn="ctr"/>
            <a:r>
              <a:rPr lang="de-DE" sz="1170" dirty="0" err="1"/>
              <a:t>no</a:t>
            </a:r>
            <a:endParaRPr lang="de-DE" sz="117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5E91C41-87D6-2741-A7B7-D2ECFEC7A198}"/>
              </a:ext>
            </a:extLst>
          </p:cNvPr>
          <p:cNvSpPr txBox="1"/>
          <p:nvPr/>
        </p:nvSpPr>
        <p:spPr>
          <a:xfrm>
            <a:off x="1882180" y="1177313"/>
            <a:ext cx="1200133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Black </a:t>
            </a:r>
            <a:r>
              <a:rPr lang="de-DE" sz="1170" dirty="0" err="1"/>
              <a:t>gills</a:t>
            </a:r>
            <a:endParaRPr lang="de-DE" sz="117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F48F82-9D91-DF4D-B606-F962F692DE05}"/>
              </a:ext>
            </a:extLst>
          </p:cNvPr>
          <p:cNvSpPr/>
          <p:nvPr/>
        </p:nvSpPr>
        <p:spPr>
          <a:xfrm>
            <a:off x="4932040" y="3953351"/>
            <a:ext cx="120013" cy="97028"/>
          </a:xfrm>
          <a:prstGeom prst="ellipse">
            <a:avLst/>
          </a:prstGeom>
          <a:solidFill>
            <a:srgbClr val="0099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/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edible</a:t>
                </a:r>
                <a:endParaRPr lang="de-DE" sz="1170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1629E44A-B3F3-8142-8C10-FAB8D084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047" y="3684047"/>
                <a:ext cx="2040227" cy="452432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/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5EA47098-C19A-6C4E-BE39-64559A5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66" y="1811952"/>
                <a:ext cx="2040227" cy="4524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90D00BE9-A9B8-994A-A953-E4B0DDC9A19D}"/>
              </a:ext>
            </a:extLst>
          </p:cNvPr>
          <p:cNvSpPr/>
          <p:nvPr/>
        </p:nvSpPr>
        <p:spPr>
          <a:xfrm>
            <a:off x="3011827" y="3936126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/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7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17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DE" sz="1170" dirty="0"/>
                  <a:t> </a:t>
                </a:r>
              </a:p>
              <a:p>
                <a:r>
                  <a:rPr lang="de-DE" sz="1170" dirty="0" err="1"/>
                  <a:t>poisonous</a:t>
                </a:r>
                <a:endParaRPr lang="de-DE" sz="1170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5771255-86EB-3843-A06F-26C875F1F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086" y="3685497"/>
                <a:ext cx="2040227" cy="452432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4449443-A070-294B-8576-412D2AB90682}"/>
              </a:ext>
            </a:extLst>
          </p:cNvPr>
          <p:cNvCxnSpPr>
            <a:cxnSpLocks/>
          </p:cNvCxnSpPr>
          <p:nvPr/>
        </p:nvCxnSpPr>
        <p:spPr>
          <a:xfrm>
            <a:off x="1882180" y="3023973"/>
            <a:ext cx="2209767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95CB5AD9-64EB-FA4E-8C26-174B34D199A3}"/>
              </a:ext>
            </a:extLst>
          </p:cNvPr>
          <p:cNvCxnSpPr>
            <a:cxnSpLocks/>
          </p:cNvCxnSpPr>
          <p:nvPr/>
        </p:nvCxnSpPr>
        <p:spPr>
          <a:xfrm flipV="1">
            <a:off x="4091947" y="1741714"/>
            <a:ext cx="1230138" cy="1282261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DF11784-488E-4744-B9E1-F21EDF251E1B}"/>
              </a:ext>
            </a:extLst>
          </p:cNvPr>
          <p:cNvCxnSpPr>
            <a:cxnSpLocks/>
          </p:cNvCxnSpPr>
          <p:nvPr/>
        </p:nvCxnSpPr>
        <p:spPr>
          <a:xfrm>
            <a:off x="4091947" y="3023974"/>
            <a:ext cx="0" cy="179023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/>
              <p:nvPr/>
            </p:nvSpPr>
            <p:spPr>
              <a:xfrm>
                <a:off x="3272105" y="1148338"/>
                <a:ext cx="37601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D092FE46-C27E-124E-9BEA-B2A1DB98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05" y="1148338"/>
                <a:ext cx="376016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E02BBAD-1163-9D43-9885-6894666438CC}"/>
              </a:ext>
            </a:extLst>
          </p:cNvPr>
          <p:cNvSpPr/>
          <p:nvPr/>
        </p:nvSpPr>
        <p:spPr>
          <a:xfrm>
            <a:off x="3011827" y="2017407"/>
            <a:ext cx="120013" cy="97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FB36BDA-B9AF-2C47-80B4-51D1830CFE55}"/>
              </a:ext>
            </a:extLst>
          </p:cNvPr>
          <p:cNvSpPr/>
          <p:nvPr/>
        </p:nvSpPr>
        <p:spPr>
          <a:xfrm>
            <a:off x="5768640" y="2596243"/>
            <a:ext cx="2156160" cy="40011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de-DE" sz="2000" b="1" i="0" dirty="0" err="1">
                <a:latin typeface="Cambria Math" panose="02040503050406030204" pitchFamily="18" charset="0"/>
              </a:rPr>
              <a:t>avoids</a:t>
            </a:r>
            <a:r>
              <a:rPr lang="de-DE" sz="2000" b="1" i="0" dirty="0">
                <a:latin typeface="Cambria Math" panose="02040503050406030204" pitchFamily="18" charset="0"/>
              </a:rPr>
              <a:t> </a:t>
            </a:r>
            <a:r>
              <a:rPr lang="de-DE" sz="2000" b="1" i="0" dirty="0" err="1">
                <a:latin typeface="Cambria Math" panose="02040503050406030204" pitchFamily="18" charset="0"/>
              </a:rPr>
              <a:t>overfitting</a:t>
            </a:r>
            <a:endParaRPr lang="de-DE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DAF212A-4D1B-494A-A5B0-88DB2F31AED0}"/>
                  </a:ext>
                </a:extLst>
              </p:cNvPr>
              <p:cNvSpPr/>
              <p:nvPr/>
            </p:nvSpPr>
            <p:spPr>
              <a:xfrm>
                <a:off x="4872622" y="1970070"/>
                <a:ext cx="219305" cy="215883"/>
              </a:xfrm>
              <a:prstGeom prst="ellipse">
                <a:avLst/>
              </a:prstGeom>
              <a:solidFill>
                <a:srgbClr val="C6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DAF212A-4D1B-494A-A5B0-88DB2F31A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622" y="1970070"/>
                <a:ext cx="219305" cy="21588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423D3B9-FFAA-3040-A7A5-DAB9AF9B8000}"/>
              </a:ext>
            </a:extLst>
          </p:cNvPr>
          <p:cNvCxnSpPr>
            <a:cxnSpLocks/>
          </p:cNvCxnSpPr>
          <p:nvPr/>
        </p:nvCxnSpPr>
        <p:spPr>
          <a:xfrm>
            <a:off x="4992046" y="2208520"/>
            <a:ext cx="1" cy="1727606"/>
          </a:xfrm>
          <a:prstGeom prst="straightConnector1">
            <a:avLst/>
          </a:prstGeom>
          <a:ln w="38100">
            <a:solidFill>
              <a:srgbClr val="BB41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2F9E562-C17E-214A-AE6B-8DA128187B4F}"/>
              </a:ext>
            </a:extLst>
          </p:cNvPr>
          <p:cNvCxnSpPr>
            <a:cxnSpLocks/>
            <a:endCxn id="31" idx="1"/>
          </p:cNvCxnSpPr>
          <p:nvPr/>
        </p:nvCxnSpPr>
        <p:spPr>
          <a:xfrm flipH="1">
            <a:off x="3092086" y="2185953"/>
            <a:ext cx="1780536" cy="1725760"/>
          </a:xfrm>
          <a:prstGeom prst="straightConnector1">
            <a:avLst/>
          </a:prstGeom>
          <a:ln w="38100">
            <a:solidFill>
              <a:srgbClr val="BB41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CF7B22-6732-7248-BB9C-47B39A0996BC}"/>
              </a:ext>
            </a:extLst>
          </p:cNvPr>
          <p:cNvCxnSpPr>
            <a:cxnSpLocks/>
            <a:endCxn id="29" idx="1"/>
          </p:cNvCxnSpPr>
          <p:nvPr/>
        </p:nvCxnSpPr>
        <p:spPr>
          <a:xfrm flipH="1" flipV="1">
            <a:off x="3102566" y="2038168"/>
            <a:ext cx="1770056" cy="76267"/>
          </a:xfrm>
          <a:prstGeom prst="straightConnector1">
            <a:avLst/>
          </a:prstGeom>
          <a:ln w="38100">
            <a:solidFill>
              <a:srgbClr val="BB41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8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Completing this slide deck you should know: </a:t>
            </a:r>
          </a:p>
          <a:p>
            <a:r>
              <a:rPr lang="en-GB" noProof="0" dirty="0"/>
              <a:t>What is </a:t>
            </a:r>
            <a:r>
              <a:rPr lang="en-GB" i="1" noProof="0" dirty="0"/>
              <a:t>Classification</a:t>
            </a:r>
            <a:r>
              <a:rPr lang="en-GB" noProof="0" dirty="0"/>
              <a:t>?</a:t>
            </a:r>
          </a:p>
          <a:p>
            <a:r>
              <a:rPr lang="en-GB" noProof="0" dirty="0"/>
              <a:t>What does it mean to </a:t>
            </a:r>
            <a:r>
              <a:rPr lang="en-GB" i="1" noProof="0" dirty="0"/>
              <a:t>learn a classifier</a:t>
            </a:r>
            <a:r>
              <a:rPr lang="en-GB" noProof="0" dirty="0"/>
              <a:t>?</a:t>
            </a:r>
          </a:p>
          <a:p>
            <a:r>
              <a:rPr lang="en-GB" noProof="0" dirty="0"/>
              <a:t>Machine Learning is optimization</a:t>
            </a:r>
          </a:p>
          <a:p>
            <a:pPr lvl="1"/>
            <a:r>
              <a:rPr lang="en-GB" noProof="0" dirty="0"/>
              <a:t>In particular: </a:t>
            </a:r>
            <a:br>
              <a:rPr lang="en-GB" noProof="0" dirty="0"/>
            </a:br>
            <a:r>
              <a:rPr lang="en-GB" noProof="0" dirty="0"/>
              <a:t>A classifier is learned using optimization</a:t>
            </a:r>
          </a:p>
          <a:p>
            <a:r>
              <a:rPr lang="en-GB" noProof="0" dirty="0"/>
              <a:t>How does the algorithm</a:t>
            </a:r>
            <a:r>
              <a:rPr lang="en-GB" i="1" noProof="0" dirty="0"/>
              <a:t>1-nearest-neighbor </a:t>
            </a:r>
            <a:r>
              <a:rPr lang="en-GB" noProof="0" dirty="0"/>
              <a:t>work</a:t>
            </a:r>
            <a:r>
              <a:rPr lang="en-GB" i="1" noProof="0" dirty="0"/>
              <a:t>?</a:t>
            </a:r>
          </a:p>
          <a:p>
            <a:r>
              <a:rPr lang="en-GB" i="1" dirty="0" err="1"/>
              <a:t>kNN</a:t>
            </a:r>
            <a:endParaRPr lang="en-GB" i="1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Today‘s learning objectives (Monday, April 27, 2020)</a:t>
            </a:r>
          </a:p>
        </p:txBody>
      </p:sp>
    </p:spTree>
    <p:extLst>
      <p:ext uri="{BB962C8B-B14F-4D97-AF65-F5344CB8AC3E}">
        <p14:creationId xmlns:p14="http://schemas.microsoft.com/office/powerpoint/2010/main" val="400509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43000" y="973667"/>
            <a:ext cx="6921500" cy="4064000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833" i="1" dirty="0"/>
          </a:p>
          <a:p>
            <a:pPr marL="0" indent="0">
              <a:buNone/>
            </a:pPr>
            <a:r>
              <a:rPr lang="de-DE" sz="2333" i="1" dirty="0"/>
              <a:t>							 							</a:t>
            </a:r>
          </a:p>
          <a:p>
            <a:pPr marL="0" indent="0">
              <a:buNone/>
            </a:pPr>
            <a:endParaRPr lang="de-DE" sz="2333" i="1" dirty="0"/>
          </a:p>
          <a:p>
            <a:pPr marL="0" indent="0">
              <a:buNone/>
            </a:pPr>
            <a:endParaRPr lang="de-DE" sz="2333" i="1" dirty="0"/>
          </a:p>
          <a:p>
            <a:pPr marL="0" indent="0">
              <a:buNone/>
            </a:pPr>
            <a:endParaRPr lang="de-DE" sz="1667" dirty="0"/>
          </a:p>
          <a:p>
            <a:pPr marL="0" indent="0">
              <a:spcBef>
                <a:spcPts val="1000"/>
              </a:spcBef>
              <a:buNone/>
            </a:pPr>
            <a:endParaRPr lang="de-DE" sz="1667" dirty="0"/>
          </a:p>
          <a:p>
            <a:pPr marL="0" indent="0">
              <a:spcBef>
                <a:spcPts val="1000"/>
              </a:spcBef>
              <a:buNone/>
            </a:pPr>
            <a:endParaRPr lang="de-DE" sz="1667" dirty="0"/>
          </a:p>
          <a:p>
            <a:pPr marL="0" indent="0">
              <a:spcBef>
                <a:spcPts val="1000"/>
              </a:spcBef>
              <a:buNone/>
            </a:pPr>
            <a:r>
              <a:rPr lang="de-DE" sz="1667" dirty="0" err="1"/>
              <a:t>Decision</a:t>
            </a:r>
            <a:r>
              <a:rPr lang="de-DE" sz="1667" dirty="0"/>
              <a:t>:</a:t>
            </a:r>
            <a:br>
              <a:rPr lang="de-DE" sz="1667" dirty="0"/>
            </a:br>
            <a:r>
              <a:rPr lang="de-DE" sz="1667" dirty="0"/>
              <a:t>	</a:t>
            </a:r>
            <a:r>
              <a:rPr lang="de-DE" sz="1667" i="1" dirty="0"/>
              <a:t>k</a:t>
            </a:r>
            <a:r>
              <a:rPr lang="de-DE" sz="1667" dirty="0"/>
              <a:t> = 1: </a:t>
            </a:r>
            <a:r>
              <a:rPr lang="de-DE" sz="1667" dirty="0" err="1"/>
              <a:t>classified</a:t>
            </a:r>
            <a:r>
              <a:rPr lang="de-DE" sz="1667" dirty="0"/>
              <a:t> </a:t>
            </a:r>
            <a:r>
              <a:rPr lang="de-DE" sz="1667" dirty="0" err="1"/>
              <a:t>as</a:t>
            </a:r>
            <a:r>
              <a:rPr lang="de-DE" sz="1667" dirty="0"/>
              <a:t> „+“,  </a:t>
            </a:r>
            <a:br>
              <a:rPr lang="de-DE" sz="1667" dirty="0"/>
            </a:br>
            <a:r>
              <a:rPr lang="de-DE" sz="1667" dirty="0"/>
              <a:t>	</a:t>
            </a:r>
            <a:r>
              <a:rPr lang="de-DE" sz="1667" i="1" dirty="0"/>
              <a:t>k</a:t>
            </a:r>
            <a:r>
              <a:rPr lang="de-DE" sz="1667" dirty="0"/>
              <a:t> = 5: </a:t>
            </a:r>
            <a:r>
              <a:rPr lang="de-DE" sz="1667" dirty="0" err="1"/>
              <a:t>classified</a:t>
            </a:r>
            <a:r>
              <a:rPr lang="de-DE" sz="1667" dirty="0"/>
              <a:t> </a:t>
            </a:r>
            <a:r>
              <a:rPr lang="de-DE" sz="1667" dirty="0" err="1"/>
              <a:t>as</a:t>
            </a:r>
            <a:r>
              <a:rPr lang="de-DE" sz="1667" dirty="0"/>
              <a:t> „</a:t>
            </a:r>
            <a:r>
              <a:rPr lang="de-DE" sz="1667" dirty="0">
                <a:latin typeface="Symbol" panose="05050102010706020507" pitchFamily="18" charset="2"/>
              </a:rPr>
              <a:t>-</a:t>
            </a:r>
            <a:r>
              <a:rPr lang="de-DE" sz="1667" dirty="0"/>
              <a:t>“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91" y="1177313"/>
            <a:ext cx="4727922" cy="234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24"/>
          <p:cNvSpPr>
            <a:spLocks/>
          </p:cNvSpPr>
          <p:nvPr/>
        </p:nvSpPr>
        <p:spPr bwMode="auto">
          <a:xfrm>
            <a:off x="6041284" y="2154659"/>
            <a:ext cx="21167" cy="1323"/>
          </a:xfrm>
          <a:custGeom>
            <a:avLst/>
            <a:gdLst>
              <a:gd name="T0" fmla="*/ 0 w 16"/>
              <a:gd name="T1" fmla="*/ 0 h 1588"/>
              <a:gd name="T2" fmla="*/ 0 w 16"/>
              <a:gd name="T3" fmla="*/ 0 h 1588"/>
              <a:gd name="T4" fmla="*/ 0 w 16"/>
              <a:gd name="T5" fmla="*/ 0 h 1588"/>
              <a:gd name="T6" fmla="*/ 2147483647 w 16"/>
              <a:gd name="T7" fmla="*/ 0 h 1588"/>
              <a:gd name="T8" fmla="*/ 2147483647 w 16"/>
              <a:gd name="T9" fmla="*/ 0 h 1588"/>
              <a:gd name="T10" fmla="*/ 2147483647 w 16"/>
              <a:gd name="T11" fmla="*/ 0 h 1588"/>
              <a:gd name="T12" fmla="*/ 0 w 16"/>
              <a:gd name="T13" fmla="*/ 0 h 15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"/>
              <a:gd name="T22" fmla="*/ 0 h 1588"/>
              <a:gd name="T23" fmla="*/ 16 w 16"/>
              <a:gd name="T24" fmla="*/ 1588 h 158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" h="1588">
                <a:moveTo>
                  <a:pt x="0" y="0"/>
                </a:moveTo>
                <a:lnTo>
                  <a:pt x="0" y="0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sz="1170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6252951" y="2111004"/>
            <a:ext cx="1481175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sz="1333" dirty="0" err="1">
                <a:solidFill>
                  <a:srgbClr val="000000"/>
                </a:solidFill>
              </a:rPr>
              <a:t>Decision</a:t>
            </a:r>
            <a:r>
              <a:rPr lang="de-DE" sz="1333" dirty="0">
                <a:solidFill>
                  <a:srgbClr val="000000"/>
                </a:solidFill>
              </a:rPr>
              <a:t> </a:t>
            </a:r>
            <a:r>
              <a:rPr lang="de-DE" sz="1333" dirty="0" err="1">
                <a:solidFill>
                  <a:srgbClr val="000000"/>
                </a:solidFill>
              </a:rPr>
              <a:t>set</a:t>
            </a:r>
            <a:r>
              <a:rPr lang="de-DE" sz="1333" dirty="0">
                <a:solidFill>
                  <a:srgbClr val="000000"/>
                </a:solidFill>
              </a:rPr>
              <a:t> </a:t>
            </a:r>
            <a:r>
              <a:rPr lang="de-DE" sz="1333" dirty="0" err="1">
                <a:solidFill>
                  <a:srgbClr val="000000"/>
                </a:solidFill>
              </a:rPr>
              <a:t>for</a:t>
            </a:r>
            <a:r>
              <a:rPr lang="de-DE" sz="1333" dirty="0">
                <a:solidFill>
                  <a:srgbClr val="000000"/>
                </a:solidFill>
              </a:rPr>
              <a:t> k = 1</a:t>
            </a:r>
            <a:endParaRPr lang="de-DE" sz="2000" dirty="0"/>
          </a:p>
        </p:txBody>
      </p:sp>
      <p:sp>
        <p:nvSpPr>
          <p:cNvPr id="9" name="Freeform 14"/>
          <p:cNvSpPr>
            <a:spLocks/>
          </p:cNvSpPr>
          <p:nvPr/>
        </p:nvSpPr>
        <p:spPr bwMode="auto">
          <a:xfrm>
            <a:off x="5559742" y="2728805"/>
            <a:ext cx="21167" cy="1323"/>
          </a:xfrm>
          <a:custGeom>
            <a:avLst/>
            <a:gdLst>
              <a:gd name="T0" fmla="*/ 2147483647 w 16"/>
              <a:gd name="T1" fmla="*/ 0 h 1588"/>
              <a:gd name="T2" fmla="*/ 2147483647 w 16"/>
              <a:gd name="T3" fmla="*/ 0 h 1588"/>
              <a:gd name="T4" fmla="*/ 2147483647 w 16"/>
              <a:gd name="T5" fmla="*/ 0 h 1588"/>
              <a:gd name="T6" fmla="*/ 0 w 16"/>
              <a:gd name="T7" fmla="*/ 0 h 1588"/>
              <a:gd name="T8" fmla="*/ 0 w 16"/>
              <a:gd name="T9" fmla="*/ 0 h 1588"/>
              <a:gd name="T10" fmla="*/ 0 w 16"/>
              <a:gd name="T11" fmla="*/ 0 h 1588"/>
              <a:gd name="T12" fmla="*/ 2147483647 w 16"/>
              <a:gd name="T13" fmla="*/ 0 h 15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"/>
              <a:gd name="T22" fmla="*/ 0 h 1588"/>
              <a:gd name="T23" fmla="*/ 16 w 16"/>
              <a:gd name="T24" fmla="*/ 1588 h 158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" h="1588">
                <a:moveTo>
                  <a:pt x="16" y="0"/>
                </a:moveTo>
                <a:lnTo>
                  <a:pt x="16" y="0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sz="117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6278087" y="2666629"/>
            <a:ext cx="1481175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sz="1333" dirty="0" err="1">
                <a:solidFill>
                  <a:srgbClr val="000000"/>
                </a:solidFill>
              </a:rPr>
              <a:t>Decision</a:t>
            </a:r>
            <a:r>
              <a:rPr lang="de-DE" sz="1333" dirty="0">
                <a:solidFill>
                  <a:srgbClr val="000000"/>
                </a:solidFill>
              </a:rPr>
              <a:t> </a:t>
            </a:r>
            <a:r>
              <a:rPr lang="de-DE" sz="1333" dirty="0" err="1">
                <a:solidFill>
                  <a:srgbClr val="000000"/>
                </a:solidFill>
              </a:rPr>
              <a:t>set</a:t>
            </a:r>
            <a:r>
              <a:rPr lang="de-DE" sz="1333" dirty="0">
                <a:solidFill>
                  <a:srgbClr val="000000"/>
                </a:solidFill>
              </a:rPr>
              <a:t> </a:t>
            </a:r>
            <a:r>
              <a:rPr lang="de-DE" sz="1333" dirty="0" err="1">
                <a:solidFill>
                  <a:srgbClr val="000000"/>
                </a:solidFill>
              </a:rPr>
              <a:t>for</a:t>
            </a:r>
            <a:r>
              <a:rPr lang="de-DE" sz="1333" dirty="0">
                <a:solidFill>
                  <a:srgbClr val="000000"/>
                </a:solidFill>
              </a:rPr>
              <a:t> k = 5</a:t>
            </a:r>
            <a:endParaRPr lang="de-DE" sz="2000" dirty="0"/>
          </a:p>
        </p:txBody>
      </p:sp>
      <p:sp>
        <p:nvSpPr>
          <p:cNvPr id="11" name="Oval 26"/>
          <p:cNvSpPr>
            <a:spLocks noChangeArrowheads="1"/>
          </p:cNvSpPr>
          <p:nvPr/>
        </p:nvSpPr>
        <p:spPr bwMode="auto">
          <a:xfrm>
            <a:off x="5766118" y="2088513"/>
            <a:ext cx="254000" cy="254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sz="2000"/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5702618" y="2533013"/>
            <a:ext cx="444500" cy="4445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sz="2000"/>
          </a:p>
        </p:txBody>
      </p:sp>
      <p:sp>
        <p:nvSpPr>
          <p:cNvPr id="13" name="Textfeld 12"/>
          <p:cNvSpPr txBox="1"/>
          <p:nvPr/>
        </p:nvSpPr>
        <p:spPr>
          <a:xfrm>
            <a:off x="3071833" y="3517573"/>
            <a:ext cx="366040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 err="1"/>
              <a:t>Examples</a:t>
            </a:r>
            <a:r>
              <a:rPr lang="de-DE" sz="1170" dirty="0"/>
              <a:t> </a:t>
            </a:r>
            <a:r>
              <a:rPr lang="de-DE" sz="1170" dirty="0" err="1"/>
              <a:t>for</a:t>
            </a:r>
            <a:r>
              <a:rPr lang="de-DE" sz="1170" dirty="0"/>
              <a:t> </a:t>
            </a:r>
            <a:r>
              <a:rPr lang="de-DE" sz="1170" dirty="0" err="1"/>
              <a:t>classes</a:t>
            </a:r>
            <a:r>
              <a:rPr lang="de-DE" sz="1170" dirty="0"/>
              <a:t> „+“ </a:t>
            </a:r>
            <a:r>
              <a:rPr lang="de-DE" sz="1170" dirty="0" err="1"/>
              <a:t>and</a:t>
            </a:r>
            <a:r>
              <a:rPr lang="de-DE" sz="1170" dirty="0"/>
              <a:t> „-“</a:t>
            </a:r>
          </a:p>
        </p:txBody>
      </p:sp>
    </p:spTree>
    <p:extLst>
      <p:ext uri="{BB962C8B-B14F-4D97-AF65-F5344CB8AC3E}">
        <p14:creationId xmlns:p14="http://schemas.microsoft.com/office/powerpoint/2010/main" val="63649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 parameter </a:t>
            </a:r>
            <a:r>
              <a:rPr lang="en-GB" i="1" noProof="0" dirty="0"/>
              <a:t>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GB" sz="1667" i="1" noProof="0" dirty="0"/>
              <a:t>k „too small“</a:t>
            </a:r>
            <a:r>
              <a:rPr lang="en-GB" sz="1667" noProof="0" dirty="0"/>
              <a:t>: </a:t>
            </a:r>
            <a:br>
              <a:rPr lang="en-GB" sz="1667" noProof="0" dirty="0"/>
            </a:br>
            <a:r>
              <a:rPr lang="en-GB" sz="1667" noProof="0" dirty="0">
                <a:latin typeface="Symbol" panose="05050102010706020507" pitchFamily="18" charset="2"/>
                <a:sym typeface="Symbol" panose="05050102010706020507" pitchFamily="18" charset="2"/>
              </a:rPr>
              <a:t> </a:t>
            </a:r>
            <a:r>
              <a:rPr lang="en-GB" sz="1667" noProof="0" dirty="0">
                <a:latin typeface="+mj-lt"/>
                <a:sym typeface="Symbol" panose="05050102010706020507" pitchFamily="18" charset="2"/>
              </a:rPr>
              <a:t>Too little generalization: high sensitivity regarding outliers</a:t>
            </a:r>
            <a:endParaRPr lang="en-GB" sz="1667" noProof="0" dirty="0"/>
          </a:p>
          <a:p>
            <a:pPr>
              <a:spcBef>
                <a:spcPts val="83"/>
              </a:spcBef>
            </a:pPr>
            <a:r>
              <a:rPr lang="en-GB" sz="1667" i="1" noProof="0" dirty="0"/>
              <a:t>k „too large“: </a:t>
            </a:r>
            <a:br>
              <a:rPr lang="en-GB" sz="1667" noProof="0" dirty="0"/>
            </a:br>
            <a:r>
              <a:rPr lang="en-GB" sz="1667" noProof="0" dirty="0">
                <a:latin typeface="Symbol" panose="05050102010706020507" pitchFamily="18" charset="2"/>
                <a:sym typeface="Symbol" panose="05050102010706020507" pitchFamily="18" charset="2"/>
              </a:rPr>
              <a:t> </a:t>
            </a:r>
            <a:r>
              <a:rPr lang="en-GB" sz="1667" noProof="0" dirty="0">
                <a:latin typeface="+mj-lt"/>
                <a:sym typeface="Symbol" panose="05050102010706020507" pitchFamily="18" charset="2"/>
              </a:rPr>
              <a:t>too much generalization:</a:t>
            </a:r>
            <a:br>
              <a:rPr lang="en-GB" sz="1667" noProof="0" dirty="0">
                <a:latin typeface="+mj-lt"/>
                <a:sym typeface="Symbol" panose="05050102010706020507" pitchFamily="18" charset="2"/>
              </a:rPr>
            </a:br>
            <a:r>
              <a:rPr lang="en-GB" sz="1667" noProof="0" dirty="0">
                <a:latin typeface="+mj-lt"/>
                <a:sym typeface="Symbol" panose="05050102010706020507" pitchFamily="18" charset="2"/>
              </a:rPr>
              <a:t>many objects from different clusters </a:t>
            </a:r>
            <a:r>
              <a:rPr lang="en-GB" sz="1667" noProof="0" dirty="0"/>
              <a:t>(classes) included in the decision set.</a:t>
            </a:r>
          </a:p>
          <a:p>
            <a:pPr>
              <a:spcBef>
                <a:spcPts val="83"/>
              </a:spcBef>
            </a:pPr>
            <a:r>
              <a:rPr lang="en-GB" sz="1667" i="1" noProof="0" dirty="0"/>
              <a:t>„middle range“ k</a:t>
            </a:r>
            <a:r>
              <a:rPr lang="en-GB" sz="1667" noProof="0" dirty="0"/>
              <a:t>:</a:t>
            </a:r>
            <a:r>
              <a:rPr lang="en-GB" sz="1667" i="1" noProof="0" dirty="0"/>
              <a:t> </a:t>
            </a:r>
            <a:r>
              <a:rPr lang="en-GB" sz="1667" noProof="0" dirty="0"/>
              <a:t>highest classification quality, often 1 &lt;&lt; </a:t>
            </a:r>
            <a:r>
              <a:rPr lang="en-GB" sz="1667" i="1" noProof="0" dirty="0"/>
              <a:t>k</a:t>
            </a:r>
            <a:r>
              <a:rPr lang="en-GB" sz="1667" noProof="0" dirty="0"/>
              <a:t> &lt; 10</a:t>
            </a:r>
          </a:p>
          <a:p>
            <a:endParaRPr lang="en-GB" sz="1667" noProof="0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778000" y="3179733"/>
            <a:ext cx="2476500" cy="1651000"/>
            <a:chOff x="768" y="2640"/>
            <a:chExt cx="1872" cy="1248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584" y="292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920" y="321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872" y="331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920" y="28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440" y="326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632" y="345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2304" y="3024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2256" y="3216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4" name="Oval 15"/>
            <p:cNvSpPr>
              <a:spLocks noChangeArrowheads="1"/>
            </p:cNvSpPr>
            <p:nvPr/>
          </p:nvSpPr>
          <p:spPr bwMode="auto">
            <a:xfrm>
              <a:off x="2400" y="3168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2160" y="3408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2400" y="3408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7" name="Oval 18"/>
            <p:cNvSpPr>
              <a:spLocks noChangeArrowheads="1"/>
            </p:cNvSpPr>
            <p:nvPr/>
          </p:nvSpPr>
          <p:spPr bwMode="auto">
            <a:xfrm>
              <a:off x="2592" y="3312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2160" y="3600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2352" y="3552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2064" y="3696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1" name="Oval 22"/>
            <p:cNvSpPr>
              <a:spLocks noChangeArrowheads="1"/>
            </p:cNvSpPr>
            <p:nvPr/>
          </p:nvSpPr>
          <p:spPr bwMode="auto">
            <a:xfrm>
              <a:off x="1784" y="3216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2" name="Oval 23"/>
            <p:cNvSpPr>
              <a:spLocks noChangeArrowheads="1"/>
            </p:cNvSpPr>
            <p:nvPr/>
          </p:nvSpPr>
          <p:spPr bwMode="auto">
            <a:xfrm>
              <a:off x="2304" y="3696"/>
              <a:ext cx="48" cy="48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1584" y="3057"/>
              <a:ext cx="22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sz="1667"/>
                <a:t>x</a:t>
              </a:r>
              <a:endParaRPr lang="de-DE" sz="1500"/>
            </a:p>
          </p:txBody>
        </p:sp>
        <p:sp>
          <p:nvSpPr>
            <p:cNvPr id="24" name="Oval 25"/>
            <p:cNvSpPr>
              <a:spLocks noChangeArrowheads="1"/>
            </p:cNvSpPr>
            <p:nvPr/>
          </p:nvSpPr>
          <p:spPr bwMode="auto">
            <a:xfrm>
              <a:off x="1536" y="3072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1248" y="2784"/>
              <a:ext cx="864" cy="8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6" name="Oval 27"/>
            <p:cNvSpPr>
              <a:spLocks noChangeArrowheads="1"/>
            </p:cNvSpPr>
            <p:nvPr/>
          </p:nvSpPr>
          <p:spPr bwMode="auto">
            <a:xfrm>
              <a:off x="768" y="2640"/>
              <a:ext cx="1872" cy="124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</p:grpSp>
      <p:grpSp>
        <p:nvGrpSpPr>
          <p:cNvPr id="27" name="Group 36"/>
          <p:cNvGrpSpPr>
            <a:grpSpLocks/>
          </p:cNvGrpSpPr>
          <p:nvPr/>
        </p:nvGrpSpPr>
        <p:grpSpPr bwMode="auto">
          <a:xfrm>
            <a:off x="4826002" y="3192963"/>
            <a:ext cx="2665678" cy="1764771"/>
            <a:chOff x="3216" y="2352"/>
            <a:chExt cx="2015" cy="1334"/>
          </a:xfrm>
        </p:grpSpPr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3312" y="2352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3263" y="2736"/>
              <a:ext cx="433" cy="43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3216" y="3312"/>
              <a:ext cx="562" cy="37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de-DE" sz="20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648" y="2361"/>
              <a:ext cx="138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sz="1500" dirty="0" err="1"/>
                <a:t>Decision</a:t>
              </a:r>
              <a:r>
                <a:rPr lang="de-DE" sz="1500" dirty="0"/>
                <a:t> </a:t>
              </a:r>
              <a:r>
                <a:rPr lang="de-DE" sz="1500" dirty="0" err="1"/>
                <a:t>set</a:t>
              </a:r>
              <a:r>
                <a:rPr lang="de-DE" sz="1500" dirty="0"/>
                <a:t> </a:t>
              </a:r>
              <a:r>
                <a:rPr lang="de-DE" sz="1500" dirty="0" err="1"/>
                <a:t>for</a:t>
              </a:r>
              <a:r>
                <a:rPr lang="de-DE" sz="1500" dirty="0"/>
                <a:t> </a:t>
              </a:r>
              <a:r>
                <a:rPr lang="de-DE" sz="1500" i="1" dirty="0"/>
                <a:t>k</a:t>
              </a:r>
              <a:r>
                <a:rPr lang="de-DE" sz="1500" dirty="0"/>
                <a:t> = 1</a:t>
              </a: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696" y="2832"/>
              <a:ext cx="138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sz="1500" dirty="0" err="1"/>
                <a:t>Decision</a:t>
              </a:r>
              <a:r>
                <a:rPr lang="de-DE" sz="1500" dirty="0"/>
                <a:t> </a:t>
              </a:r>
              <a:r>
                <a:rPr lang="de-DE" sz="1500" dirty="0" err="1"/>
                <a:t>set</a:t>
              </a:r>
              <a:r>
                <a:rPr lang="de-DE" sz="1500" dirty="0"/>
                <a:t> </a:t>
              </a:r>
              <a:r>
                <a:rPr lang="de-DE" sz="1500" dirty="0" err="1"/>
                <a:t>for</a:t>
              </a:r>
              <a:r>
                <a:rPr lang="de-DE" sz="1500" dirty="0"/>
                <a:t> </a:t>
              </a:r>
              <a:r>
                <a:rPr lang="de-DE" sz="1500" i="1" dirty="0"/>
                <a:t>k</a:t>
              </a:r>
              <a:r>
                <a:rPr lang="de-DE" sz="1500" dirty="0"/>
                <a:t> = 7</a:t>
              </a: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3771" y="3408"/>
              <a:ext cx="146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sz="1500" dirty="0" err="1"/>
                <a:t>Decision</a:t>
              </a:r>
              <a:r>
                <a:rPr lang="de-DE" sz="1500" dirty="0"/>
                <a:t> </a:t>
              </a:r>
              <a:r>
                <a:rPr lang="de-DE" sz="1500" dirty="0" err="1"/>
                <a:t>set</a:t>
              </a:r>
              <a:r>
                <a:rPr lang="de-DE" sz="1500" dirty="0"/>
                <a:t> </a:t>
              </a:r>
              <a:r>
                <a:rPr lang="de-DE" sz="1500" dirty="0" err="1"/>
                <a:t>for</a:t>
              </a:r>
              <a:r>
                <a:rPr lang="de-DE" sz="1500" dirty="0"/>
                <a:t> </a:t>
              </a:r>
              <a:r>
                <a:rPr lang="de-DE" sz="1500" i="1" dirty="0"/>
                <a:t>k</a:t>
              </a:r>
              <a:r>
                <a:rPr lang="de-DE" sz="1500" dirty="0"/>
                <a:t> = 17</a:t>
              </a:r>
            </a:p>
          </p:txBody>
        </p:sp>
      </p:grpSp>
      <p:sp>
        <p:nvSpPr>
          <p:cNvPr id="34" name="Textfeld 33"/>
          <p:cNvSpPr txBox="1"/>
          <p:nvPr/>
        </p:nvSpPr>
        <p:spPr>
          <a:xfrm>
            <a:off x="1778000" y="4830733"/>
            <a:ext cx="20955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70" dirty="0"/>
              <a:t>x: </a:t>
            </a:r>
            <a:r>
              <a:rPr lang="de-DE" sz="1170" dirty="0" err="1"/>
              <a:t>object</a:t>
            </a:r>
            <a:r>
              <a:rPr lang="de-DE" sz="1170" dirty="0"/>
              <a:t> </a:t>
            </a:r>
            <a:r>
              <a:rPr lang="de-DE" sz="1170" dirty="0" err="1"/>
              <a:t>to</a:t>
            </a:r>
            <a:r>
              <a:rPr lang="de-DE" sz="1170" dirty="0"/>
              <a:t> </a:t>
            </a:r>
            <a:r>
              <a:rPr lang="de-DE" sz="1170" dirty="0" err="1"/>
              <a:t>classify</a:t>
            </a:r>
            <a:endParaRPr lang="de-DE" sz="1170" dirty="0"/>
          </a:p>
        </p:txBody>
      </p:sp>
    </p:spTree>
    <p:extLst>
      <p:ext uri="{BB962C8B-B14F-4D97-AF65-F5344CB8AC3E}">
        <p14:creationId xmlns:p14="http://schemas.microsoft.com/office/powerpoint/2010/main" val="77012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Selection of the parameter 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Probing different parameters: k= 1, 2, 3, …</a:t>
            </a:r>
          </a:p>
          <a:p>
            <a:endParaRPr lang="en-GB" noProof="0" dirty="0"/>
          </a:p>
          <a:p>
            <a:r>
              <a:rPr lang="en-GB" noProof="0" dirty="0"/>
              <a:t>For each k: determine classification error:</a:t>
            </a:r>
          </a:p>
          <a:p>
            <a:pPr lvl="1"/>
            <a:r>
              <a:rPr lang="en-GB" noProof="0" dirty="0"/>
              <a:t>Either on the training set</a:t>
            </a:r>
          </a:p>
          <a:p>
            <a:pPr lvl="1"/>
            <a:r>
              <a:rPr lang="en-GB" noProof="0" dirty="0"/>
              <a:t>Or via x-fold cross validation</a:t>
            </a:r>
          </a:p>
          <a:p>
            <a:pPr lvl="1"/>
            <a:endParaRPr lang="en-GB" i="1" noProof="0" dirty="0"/>
          </a:p>
          <a:p>
            <a:r>
              <a:rPr lang="en-GB" noProof="0" dirty="0"/>
              <a:t>Use best k for classification</a:t>
            </a:r>
            <a:br>
              <a:rPr lang="en-GB" i="1" noProof="0" dirty="0"/>
            </a:br>
            <a:endParaRPr lang="en-GB" i="1" noProof="0" dirty="0"/>
          </a:p>
          <a:p>
            <a:endParaRPr lang="en-GB" i="1" noProof="0" dirty="0"/>
          </a:p>
        </p:txBody>
      </p:sp>
    </p:spTree>
    <p:extLst>
      <p:ext uri="{BB962C8B-B14F-4D97-AF65-F5344CB8AC3E}">
        <p14:creationId xmlns:p14="http://schemas.microsoft.com/office/powerpoint/2010/main" val="1869720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Decision rules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1587" y="1057300"/>
            <a:ext cx="7440827" cy="4380487"/>
          </a:xfrm>
        </p:spPr>
        <p:txBody>
          <a:bodyPr>
            <a:normAutofit lnSpcReduction="10000"/>
          </a:bodyPr>
          <a:lstStyle/>
          <a:p>
            <a:r>
              <a:rPr lang="en-GB" sz="2000" b="1" noProof="0" dirty="0"/>
              <a:t>Default rule</a:t>
            </a:r>
            <a:br>
              <a:rPr lang="en-GB" sz="2000" noProof="0" dirty="0"/>
            </a:br>
            <a:r>
              <a:rPr lang="en-GB" sz="2000" noProof="0" dirty="0"/>
              <a:t>choose the majority class of the decision set</a:t>
            </a:r>
          </a:p>
          <a:p>
            <a:endParaRPr lang="en-GB" sz="2000" noProof="0" dirty="0"/>
          </a:p>
          <a:p>
            <a:r>
              <a:rPr lang="en-GB" sz="2000" b="1" noProof="0" dirty="0"/>
              <a:t>Weighted decision rules</a:t>
            </a:r>
          </a:p>
          <a:p>
            <a:pPr marL="0" indent="0">
              <a:buNone/>
            </a:pPr>
            <a:r>
              <a:rPr lang="en-GB" sz="2000" noProof="0" dirty="0"/>
              <a:t>    Weigh the training examples in the decision set</a:t>
            </a:r>
          </a:p>
          <a:p>
            <a:pPr lvl="1"/>
            <a:r>
              <a:rPr lang="en-GB" sz="1667" noProof="0" dirty="0" err="1"/>
              <a:t>w.r.t.</a:t>
            </a:r>
            <a:r>
              <a:rPr lang="en-GB" sz="1667" noProof="0" dirty="0"/>
              <a:t> the distance to the object to classify </a:t>
            </a:r>
          </a:p>
          <a:p>
            <a:pPr lvl="1"/>
            <a:r>
              <a:rPr lang="en-GB" sz="1667" noProof="0" dirty="0" err="1"/>
              <a:t>w.r.t.</a:t>
            </a:r>
            <a:r>
              <a:rPr lang="en-GB" sz="1667" noProof="0" dirty="0"/>
              <a:t> the distribution of the class (which might be skewed!)</a:t>
            </a:r>
          </a:p>
          <a:p>
            <a:pPr lvl="1"/>
            <a:r>
              <a:rPr lang="en-GB" sz="1667" noProof="0" dirty="0"/>
              <a:t>Example: class A: 95 %, class B 5 %</a:t>
            </a:r>
            <a:br>
              <a:rPr lang="en-GB" sz="1667" noProof="0" dirty="0"/>
            </a:br>
            <a:r>
              <a:rPr lang="en-GB" sz="1667" noProof="0" dirty="0"/>
              <a:t>Decision set = {A, A, A, A, B, B, B}</a:t>
            </a:r>
            <a:br>
              <a:rPr lang="en-GB" sz="1667" noProof="0" dirty="0"/>
            </a:br>
            <a:r>
              <a:rPr lang="en-GB" sz="1667" noProof="0" dirty="0"/>
              <a:t>default rule </a:t>
            </a:r>
            <a:r>
              <a:rPr lang="en-GB" sz="1667" noProof="0" dirty="0">
                <a:latin typeface="Symbol" panose="05050102010706020507" pitchFamily="18" charset="2"/>
                <a:sym typeface="Symbol" panose="05050102010706020507" pitchFamily="18" charset="2"/>
              </a:rPr>
              <a:t></a:t>
            </a:r>
            <a:r>
              <a:rPr lang="en-GB" sz="1667" noProof="0" dirty="0"/>
              <a:t> A, weighted rule </a:t>
            </a:r>
            <a:r>
              <a:rPr lang="en-GB" sz="1667" noProof="0" dirty="0">
                <a:latin typeface="Symbol" panose="05050102010706020507" pitchFamily="18" charset="2"/>
                <a:sym typeface="Symbol" panose="05050102010706020507" pitchFamily="18" charset="2"/>
              </a:rPr>
              <a:t></a:t>
            </a:r>
            <a:r>
              <a:rPr lang="en-GB" sz="1667" noProof="0" dirty="0"/>
              <a:t> B</a:t>
            </a:r>
          </a:p>
          <a:p>
            <a:pPr lvl="1"/>
            <a:r>
              <a:rPr lang="en-GB" sz="1667" noProof="0" dirty="0" err="1"/>
              <a:t>w.r.t.</a:t>
            </a:r>
            <a:r>
              <a:rPr lang="en-GB" sz="1667" noProof="0" dirty="0"/>
              <a:t> a cost function</a:t>
            </a:r>
            <a:br>
              <a:rPr lang="en-GB" sz="1667" noProof="0" dirty="0"/>
            </a:br>
            <a:r>
              <a:rPr lang="en-GB" sz="1667" noProof="0" dirty="0"/>
              <a:t>(predicting A as B is less tolerable than vice versa)</a:t>
            </a:r>
          </a:p>
          <a:p>
            <a:pPr lvl="1"/>
            <a:endParaRPr lang="en-GB" sz="1667" noProof="0" dirty="0"/>
          </a:p>
          <a:p>
            <a:pPr marL="380985" lvl="1" indent="0">
              <a:buNone/>
            </a:pPr>
            <a:endParaRPr lang="en-GB" sz="1667" noProof="0" dirty="0"/>
          </a:p>
          <a:p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24833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Discussion: k-nearest neighbour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Advantage:</a:t>
            </a:r>
          </a:p>
          <a:p>
            <a:pPr lvl="1"/>
            <a:r>
              <a:rPr lang="en-GB" noProof="0" dirty="0"/>
              <a:t>Only requires training data as an input</a:t>
            </a:r>
          </a:p>
          <a:p>
            <a:pPr lvl="1"/>
            <a:r>
              <a:rPr lang="en-GB" noProof="0" dirty="0"/>
              <a:t>High classification accuracy in many applications</a:t>
            </a:r>
          </a:p>
          <a:p>
            <a:pPr lvl="1"/>
            <a:r>
              <a:rPr lang="en-GB" noProof="0" dirty="0"/>
              <a:t>Incremental: model does not need to be adapted</a:t>
            </a:r>
          </a:p>
          <a:p>
            <a:pPr lvl="1"/>
            <a:r>
              <a:rPr lang="en-GB" noProof="0" dirty="0"/>
              <a:t>Variations for the prediction of numerical values exist</a:t>
            </a:r>
          </a:p>
          <a:p>
            <a:endParaRPr lang="en-GB" noProof="0" dirty="0"/>
          </a:p>
          <a:p>
            <a:r>
              <a:rPr lang="en-GB" noProof="0" dirty="0"/>
              <a:t>Disadvantage:</a:t>
            </a:r>
          </a:p>
          <a:p>
            <a:pPr lvl="1"/>
            <a:r>
              <a:rPr lang="en-GB" noProof="0" dirty="0"/>
              <a:t>Inefficient during classification (runtime)</a:t>
            </a:r>
          </a:p>
          <a:p>
            <a:pPr lvl="1"/>
            <a:r>
              <a:rPr lang="en-GB" noProof="0" dirty="0"/>
              <a:t>Does not generate explicit knowledge about classes</a:t>
            </a:r>
          </a:p>
        </p:txBody>
      </p:sp>
    </p:spTree>
    <p:extLst>
      <p:ext uri="{BB962C8B-B14F-4D97-AF65-F5344CB8AC3E}">
        <p14:creationId xmlns:p14="http://schemas.microsoft.com/office/powerpoint/2010/main" val="33810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A2E18-C147-C844-8E1C-F45B0ADC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noProof="0" dirty="0"/>
              <a:t>Validation and Evaluation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18A125-BB9D-DC40-AA08-0AF574210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713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28">
            <a:extLst>
              <a:ext uri="{FF2B5EF4-FFF2-40B4-BE49-F238E27FC236}">
                <a16:creationId xmlns:a16="http://schemas.microsoft.com/office/drawing/2014/main" id="{E75C4D82-1EBB-FC4A-ADDA-45A6BE8A3D49}"/>
              </a:ext>
            </a:extLst>
          </p:cNvPr>
          <p:cNvSpPr/>
          <p:nvPr/>
        </p:nvSpPr>
        <p:spPr>
          <a:xfrm>
            <a:off x="6672233" y="2992967"/>
            <a:ext cx="1500167" cy="199800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83" name="Rounded Rectangle 29">
            <a:extLst>
              <a:ext uri="{FF2B5EF4-FFF2-40B4-BE49-F238E27FC236}">
                <a16:creationId xmlns:a16="http://schemas.microsoft.com/office/drawing/2014/main" id="{B6BC1345-6CDB-0D47-B36D-6A8A1AC992B8}"/>
              </a:ext>
            </a:extLst>
          </p:cNvPr>
          <p:cNvSpPr/>
          <p:nvPr/>
        </p:nvSpPr>
        <p:spPr>
          <a:xfrm>
            <a:off x="6852253" y="3190774"/>
            <a:ext cx="1169707" cy="304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apple</a:t>
            </a:r>
            <a:endParaRPr lang="en-GB" sz="1170" dirty="0"/>
          </a:p>
        </p:txBody>
      </p:sp>
      <p:sp>
        <p:nvSpPr>
          <p:cNvPr id="84" name="Rounded Rectangle 30">
            <a:extLst>
              <a:ext uri="{FF2B5EF4-FFF2-40B4-BE49-F238E27FC236}">
                <a16:creationId xmlns:a16="http://schemas.microsoft.com/office/drawing/2014/main" id="{D57B852A-9A2B-B94D-84F2-34F3DC8113E2}"/>
              </a:ext>
            </a:extLst>
          </p:cNvPr>
          <p:cNvSpPr/>
          <p:nvPr/>
        </p:nvSpPr>
        <p:spPr>
          <a:xfrm>
            <a:off x="6852253" y="3670827"/>
            <a:ext cx="1169707" cy="286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banana</a:t>
            </a:r>
            <a:endParaRPr lang="en-GB" sz="1170" dirty="0"/>
          </a:p>
        </p:txBody>
      </p:sp>
      <p:sp>
        <p:nvSpPr>
          <p:cNvPr id="85" name="Rounded Rectangle 31">
            <a:extLst>
              <a:ext uri="{FF2B5EF4-FFF2-40B4-BE49-F238E27FC236}">
                <a16:creationId xmlns:a16="http://schemas.microsoft.com/office/drawing/2014/main" id="{2CD23251-9D10-9843-B2B0-FEE8A7F336C1}"/>
              </a:ext>
            </a:extLst>
          </p:cNvPr>
          <p:cNvSpPr/>
          <p:nvPr/>
        </p:nvSpPr>
        <p:spPr>
          <a:xfrm>
            <a:off x="6857606" y="4090874"/>
            <a:ext cx="1169707" cy="280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grapes</a:t>
            </a:r>
            <a:endParaRPr lang="en-GB" sz="1170" dirty="0"/>
          </a:p>
        </p:txBody>
      </p:sp>
      <p:sp>
        <p:nvSpPr>
          <p:cNvPr id="86" name="Rounded Rectangle 32">
            <a:extLst>
              <a:ext uri="{FF2B5EF4-FFF2-40B4-BE49-F238E27FC236}">
                <a16:creationId xmlns:a16="http://schemas.microsoft.com/office/drawing/2014/main" id="{87D94D55-3BE3-B541-A6D1-78EEEB42703F}"/>
              </a:ext>
            </a:extLst>
          </p:cNvPr>
          <p:cNvSpPr/>
          <p:nvPr/>
        </p:nvSpPr>
        <p:spPr>
          <a:xfrm>
            <a:off x="6857606" y="4510920"/>
            <a:ext cx="1169707" cy="271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/>
              <a:t>orange</a:t>
            </a:r>
            <a:endParaRPr lang="en-GB" sz="1170" dirty="0"/>
          </a:p>
        </p:txBody>
      </p:sp>
      <p:sp>
        <p:nvSpPr>
          <p:cNvPr id="87" name="Rounded Rectangle 86"/>
          <p:cNvSpPr/>
          <p:nvPr/>
        </p:nvSpPr>
        <p:spPr>
          <a:xfrm>
            <a:off x="3671900" y="1549986"/>
            <a:ext cx="960107" cy="28369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de-DE" sz="2667" dirty="0"/>
              <a:t>ML</a:t>
            </a:r>
            <a:endParaRPr lang="en-GB" sz="2667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Evaluation using </a:t>
            </a:r>
            <a:r>
              <a:rPr lang="en-GB" noProof="0" dirty="0" err="1"/>
              <a:t>Labeled</a:t>
            </a:r>
            <a:r>
              <a:rPr lang="en-GB" noProof="0" dirty="0"/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5292080" y="3040517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40517"/>
                <a:ext cx="600067" cy="600067"/>
              </a:xfrm>
              <a:prstGeom prst="ellipse">
                <a:avLst/>
              </a:prstGeom>
              <a:blipFill>
                <a:blip r:embed="rId2"/>
                <a:stretch>
                  <a:fillRect l="-40816" t="-14286" b="-326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4735120" y="3235672"/>
            <a:ext cx="496953" cy="22448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6012160" y="3157534"/>
            <a:ext cx="780087" cy="15223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6012160" y="3309765"/>
            <a:ext cx="780087" cy="47100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6012160" y="3461998"/>
            <a:ext cx="785440" cy="7356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6012160" y="3637587"/>
            <a:ext cx="785440" cy="97579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Right Arrow 75"/>
          <p:cNvSpPr/>
          <p:nvPr/>
        </p:nvSpPr>
        <p:spPr>
          <a:xfrm rot="5400000">
            <a:off x="3903477" y="2523383"/>
            <a:ext cx="496953" cy="224487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57" name="TextBox 56"/>
          <p:cNvSpPr txBox="1"/>
          <p:nvPr/>
        </p:nvSpPr>
        <p:spPr>
          <a:xfrm>
            <a:off x="6792247" y="1984983"/>
            <a:ext cx="48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 Rounded MT Bold" panose="020F0704030504030204" pitchFamily="34" charset="0"/>
              </a:rPr>
              <a:t>?</a:t>
            </a:r>
            <a:endParaRPr lang="en-GB" sz="1170" dirty="0">
              <a:latin typeface="Arial Rounded MT Bold" panose="020F0704030504030204" pitchFamily="34" charset="0"/>
            </a:endParaRPr>
          </a:p>
        </p:txBody>
      </p:sp>
      <p:pic>
        <p:nvPicPr>
          <p:cNvPr id="67" name="Picture 10" descr="C:\Documents and Settings\Thomas\Local Settings\Temporary Internet Files\Content.IE5\Q2ZYCQ88\MC91021697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6" y="1043169"/>
            <a:ext cx="453659" cy="4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C:\Documents and Settings\Thomas\Local Settings\Temporary Internet Files\Content.IE5\Q2ZYCQ88\MC90025083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6101">
            <a:off x="6027466" y="1473061"/>
            <a:ext cx="501548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C:\Documents and Settings\Thomas\Local Settings\Temporary Internet Files\Content.IE5\Q2ZYCQ88\MC900413538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8" y="1047169"/>
            <a:ext cx="780278" cy="6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67" y="1468575"/>
            <a:ext cx="729599" cy="7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Documents and Settings\Thomas\Local Settings\Temporary Internet Files\Content.IE5\Q2ZYCQ88\MC90043483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64" y="1566181"/>
            <a:ext cx="670818" cy="6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Arrow Connector 73"/>
          <p:cNvCxnSpPr/>
          <p:nvPr/>
        </p:nvCxnSpPr>
        <p:spPr>
          <a:xfrm flipH="1">
            <a:off x="5777839" y="2291281"/>
            <a:ext cx="357187" cy="71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592115" y="2213430"/>
            <a:ext cx="86479" cy="752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112060" y="2291282"/>
            <a:ext cx="300033" cy="7462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 rot="1468865">
            <a:off x="5085958" y="1387585"/>
            <a:ext cx="563526" cy="285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167" dirty="0"/>
              <a:t>apple</a:t>
            </a:r>
            <a:endParaRPr lang="en-GB" sz="1167" dirty="0"/>
          </a:p>
        </p:txBody>
      </p:sp>
      <p:sp>
        <p:nvSpPr>
          <p:cNvPr id="48" name="Rounded Rectangle 47"/>
          <p:cNvSpPr/>
          <p:nvPr/>
        </p:nvSpPr>
        <p:spPr>
          <a:xfrm rot="1468865">
            <a:off x="5354724" y="2047658"/>
            <a:ext cx="563526" cy="285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167" dirty="0"/>
              <a:t>apple</a:t>
            </a:r>
            <a:endParaRPr lang="en-GB" sz="1167" dirty="0"/>
          </a:p>
        </p:txBody>
      </p:sp>
      <p:sp>
        <p:nvSpPr>
          <p:cNvPr id="49" name="Rounded Rectangle 48"/>
          <p:cNvSpPr/>
          <p:nvPr/>
        </p:nvSpPr>
        <p:spPr>
          <a:xfrm rot="1468865">
            <a:off x="5980886" y="2023820"/>
            <a:ext cx="678575" cy="285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167" dirty="0"/>
              <a:t>banana</a:t>
            </a:r>
            <a:endParaRPr lang="en-GB" sz="1167" dirty="0"/>
          </a:p>
        </p:txBody>
      </p:sp>
      <p:sp>
        <p:nvSpPr>
          <p:cNvPr id="50" name="Rounded Rectangle 49"/>
          <p:cNvSpPr/>
          <p:nvPr/>
        </p:nvSpPr>
        <p:spPr>
          <a:xfrm rot="1468865">
            <a:off x="4668308" y="2001304"/>
            <a:ext cx="563526" cy="285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167" dirty="0"/>
              <a:t>grape</a:t>
            </a:r>
            <a:endParaRPr lang="en-GB" sz="1167" dirty="0"/>
          </a:p>
        </p:txBody>
      </p:sp>
      <p:sp>
        <p:nvSpPr>
          <p:cNvPr id="51" name="Rounded Rectangle 50"/>
          <p:cNvSpPr/>
          <p:nvPr/>
        </p:nvSpPr>
        <p:spPr>
          <a:xfrm rot="1468865">
            <a:off x="5802620" y="1431838"/>
            <a:ext cx="639555" cy="2858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de-DE" sz="1167" dirty="0"/>
              <a:t>orange</a:t>
            </a:r>
            <a:endParaRPr lang="en-GB" sz="1167" dirty="0"/>
          </a:p>
        </p:txBody>
      </p:sp>
      <p:sp>
        <p:nvSpPr>
          <p:cNvPr id="3" name="Up-Down Arrow 2"/>
          <p:cNvSpPr/>
          <p:nvPr/>
        </p:nvSpPr>
        <p:spPr>
          <a:xfrm rot="19775650">
            <a:off x="6676936" y="2033894"/>
            <a:ext cx="282158" cy="86166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52" name="Pentagon 21">
            <a:extLst>
              <a:ext uri="{FF2B5EF4-FFF2-40B4-BE49-F238E27FC236}">
                <a16:creationId xmlns:a16="http://schemas.microsoft.com/office/drawing/2014/main" id="{40F964EA-E347-FB49-A6C2-C876D789D3E3}"/>
              </a:ext>
            </a:extLst>
          </p:cNvPr>
          <p:cNvSpPr/>
          <p:nvPr/>
        </p:nvSpPr>
        <p:spPr>
          <a:xfrm>
            <a:off x="798727" y="1362815"/>
            <a:ext cx="2700300" cy="4170198"/>
          </a:xfrm>
          <a:prstGeom prst="homePlate">
            <a:avLst>
              <a:gd name="adj" fmla="val 143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pic>
        <p:nvPicPr>
          <p:cNvPr id="53" name="Picture 2" descr="C:\Documents and Settings\Thomas\Local Settings\Temporary Internet Files\Content.IE5\I0M4ORN9\MC900436911[1].png">
            <a:extLst>
              <a:ext uri="{FF2B5EF4-FFF2-40B4-BE49-F238E27FC236}">
                <a16:creationId xmlns:a16="http://schemas.microsoft.com/office/drawing/2014/main" id="{1033D539-2B4D-7D44-8934-AF9BFBCB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44" y="160727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Documents and Settings\Thomas\Local Settings\Temporary Internet Files\Content.IE5\CHPLRBBX\MC900441718[1].png">
            <a:extLst>
              <a:ext uri="{FF2B5EF4-FFF2-40B4-BE49-F238E27FC236}">
                <a16:creationId xmlns:a16="http://schemas.microsoft.com/office/drawing/2014/main" id="{2B7E76B1-EAA1-1542-B5B2-0F46EA666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085115" y="186415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Documents and Settings\Thomas\Local Settings\Temporary Internet Files\Content.IE5\I0M4ORN9\MC900436896[1].png">
            <a:extLst>
              <a:ext uri="{FF2B5EF4-FFF2-40B4-BE49-F238E27FC236}">
                <a16:creationId xmlns:a16="http://schemas.microsoft.com/office/drawing/2014/main" id="{CDD6EED1-5C75-DC41-A085-86839EAD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98" y="2497768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Documents and Settings\Thomas\Local Settings\Temporary Internet Files\Content.IE5\CHPLRBBX\MC900441720[1].png">
            <a:extLst>
              <a:ext uri="{FF2B5EF4-FFF2-40B4-BE49-F238E27FC236}">
                <a16:creationId xmlns:a16="http://schemas.microsoft.com/office/drawing/2014/main" id="{6B06F078-0EFD-934B-B9D9-7ACC37B2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60" y="4266773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Documents and Settings\Thomas\Local Settings\Temporary Internet Files\Content.IE5\HPLL100N\MC900436895[1].png">
            <a:extLst>
              <a:ext uri="{FF2B5EF4-FFF2-40B4-BE49-F238E27FC236}">
                <a16:creationId xmlns:a16="http://schemas.microsoft.com/office/drawing/2014/main" id="{C4DFDE86-EDD7-DC44-AC56-56FF1A6B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33" y="3168720"/>
            <a:ext cx="894395" cy="8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C:\Documents and Settings\Thomas\Local Settings\Temporary Internet Files\Content.IE5\5UB0WJOG\MC900441708[1].png">
            <a:extLst>
              <a:ext uri="{FF2B5EF4-FFF2-40B4-BE49-F238E27FC236}">
                <a16:creationId xmlns:a16="http://schemas.microsoft.com/office/drawing/2014/main" id="{1995C32D-E477-3448-AEBB-7658A849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9" y="3011472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1" descr="C:\Documents and Settings\Thomas\Local Settings\Temporary Internet Files\Content.IE5\5UB0WJOG\MC900436894[1].png">
            <a:extLst>
              <a:ext uri="{FF2B5EF4-FFF2-40B4-BE49-F238E27FC236}">
                <a16:creationId xmlns:a16="http://schemas.microsoft.com/office/drawing/2014/main" id="{E36B943E-52A6-F94C-96B9-8915195D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34" y="2316931"/>
            <a:ext cx="627633" cy="6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5" descr="C:\Documents and Settings\Thomas\Local Settings\Temporary Internet Files\Content.IE5\JKY5XWX3\MC900441744[1].png">
            <a:extLst>
              <a:ext uri="{FF2B5EF4-FFF2-40B4-BE49-F238E27FC236}">
                <a16:creationId xmlns:a16="http://schemas.microsoft.com/office/drawing/2014/main" id="{ABB81403-2D6B-9242-8CCB-A9EADFFB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09" y="4843202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7" descr="C:\Documents and Settings\Thomas\Local Settings\Temporary Internet Files\Content.IE5\JKY5XWX3\MC900335751[1].wmf">
            <a:extLst>
              <a:ext uri="{FF2B5EF4-FFF2-40B4-BE49-F238E27FC236}">
                <a16:creationId xmlns:a16="http://schemas.microsoft.com/office/drawing/2014/main" id="{0B008E19-FE14-2B4B-9061-84C9A1EC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1" y="4097379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20">
            <a:extLst>
              <a:ext uri="{FF2B5EF4-FFF2-40B4-BE49-F238E27FC236}">
                <a16:creationId xmlns:a16="http://schemas.microsoft.com/office/drawing/2014/main" id="{7F16A23B-4B9B-BC48-8C5B-00EA11ADAA86}"/>
              </a:ext>
            </a:extLst>
          </p:cNvPr>
          <p:cNvSpPr/>
          <p:nvPr/>
        </p:nvSpPr>
        <p:spPr>
          <a:xfrm rot="20529623">
            <a:off x="1314329" y="2166815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64" name="Rounded Rectangle 19">
            <a:extLst>
              <a:ext uri="{FF2B5EF4-FFF2-40B4-BE49-F238E27FC236}">
                <a16:creationId xmlns:a16="http://schemas.microsoft.com/office/drawing/2014/main" id="{C69673B3-B22D-F945-98BF-92C0EEA492EB}"/>
              </a:ext>
            </a:extLst>
          </p:cNvPr>
          <p:cNvSpPr/>
          <p:nvPr/>
        </p:nvSpPr>
        <p:spPr>
          <a:xfrm rot="20529623">
            <a:off x="2181624" y="4021846"/>
            <a:ext cx="720171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65" name="Rounded Rectangle 18">
            <a:extLst>
              <a:ext uri="{FF2B5EF4-FFF2-40B4-BE49-F238E27FC236}">
                <a16:creationId xmlns:a16="http://schemas.microsoft.com/office/drawing/2014/main" id="{C5371E1E-1A8B-424A-8E45-CD9987A122A3}"/>
              </a:ext>
            </a:extLst>
          </p:cNvPr>
          <p:cNvSpPr/>
          <p:nvPr/>
        </p:nvSpPr>
        <p:spPr>
          <a:xfrm rot="20529623">
            <a:off x="1820608" y="5052380"/>
            <a:ext cx="75192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66" name="Rounded Rectangle 17">
            <a:extLst>
              <a:ext uri="{FF2B5EF4-FFF2-40B4-BE49-F238E27FC236}">
                <a16:creationId xmlns:a16="http://schemas.microsoft.com/office/drawing/2014/main" id="{4C7B6412-757A-0C45-B5C9-A0DE09908761}"/>
              </a:ext>
            </a:extLst>
          </p:cNvPr>
          <p:cNvSpPr/>
          <p:nvPr/>
        </p:nvSpPr>
        <p:spPr>
          <a:xfrm rot="20529623">
            <a:off x="1331094" y="3887928"/>
            <a:ext cx="65889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69" name="Rounded Rectangle 16">
            <a:extLst>
              <a:ext uri="{FF2B5EF4-FFF2-40B4-BE49-F238E27FC236}">
                <a16:creationId xmlns:a16="http://schemas.microsoft.com/office/drawing/2014/main" id="{960C3ACE-B05A-C846-91BF-DB3FD3D17F17}"/>
              </a:ext>
            </a:extLst>
          </p:cNvPr>
          <p:cNvSpPr/>
          <p:nvPr/>
        </p:nvSpPr>
        <p:spPr>
          <a:xfrm rot="20529623">
            <a:off x="2323046" y="2431423"/>
            <a:ext cx="649479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72" name="Rounded Rectangle 14">
            <a:extLst>
              <a:ext uri="{FF2B5EF4-FFF2-40B4-BE49-F238E27FC236}">
                <a16:creationId xmlns:a16="http://schemas.microsoft.com/office/drawing/2014/main" id="{4526448A-4217-7544-8889-194A6FA59374}"/>
              </a:ext>
            </a:extLst>
          </p:cNvPr>
          <p:cNvSpPr/>
          <p:nvPr/>
        </p:nvSpPr>
        <p:spPr>
          <a:xfrm rot="20529623">
            <a:off x="2212266" y="3256506"/>
            <a:ext cx="70193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79" name="Rounded Rectangle 15">
            <a:extLst>
              <a:ext uri="{FF2B5EF4-FFF2-40B4-BE49-F238E27FC236}">
                <a16:creationId xmlns:a16="http://schemas.microsoft.com/office/drawing/2014/main" id="{9AE4776A-EAED-5146-A1C6-67EEBF346454}"/>
              </a:ext>
            </a:extLst>
          </p:cNvPr>
          <p:cNvSpPr/>
          <p:nvPr/>
        </p:nvSpPr>
        <p:spPr>
          <a:xfrm rot="20529623">
            <a:off x="2404104" y="1636450"/>
            <a:ext cx="70113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80" name="Rounded Rectangle 13">
            <a:extLst>
              <a:ext uri="{FF2B5EF4-FFF2-40B4-BE49-F238E27FC236}">
                <a16:creationId xmlns:a16="http://schemas.microsoft.com/office/drawing/2014/main" id="{C5E9D238-F178-9140-B6E6-529188C9586C}"/>
              </a:ext>
            </a:extLst>
          </p:cNvPr>
          <p:cNvSpPr/>
          <p:nvPr/>
        </p:nvSpPr>
        <p:spPr>
          <a:xfrm rot="20529623">
            <a:off x="1359901" y="3026099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81" name="Rounded Rectangle 12">
            <a:extLst>
              <a:ext uri="{FF2B5EF4-FFF2-40B4-BE49-F238E27FC236}">
                <a16:creationId xmlns:a16="http://schemas.microsoft.com/office/drawing/2014/main" id="{31AA5A9F-AA17-4E4B-B990-4AD4BDB2A941}"/>
              </a:ext>
            </a:extLst>
          </p:cNvPr>
          <p:cNvSpPr/>
          <p:nvPr/>
        </p:nvSpPr>
        <p:spPr>
          <a:xfrm rot="20529623">
            <a:off x="1381707" y="1514406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88" name="Hexagon 22">
            <a:extLst>
              <a:ext uri="{FF2B5EF4-FFF2-40B4-BE49-F238E27FC236}">
                <a16:creationId xmlns:a16="http://schemas.microsoft.com/office/drawing/2014/main" id="{3B45E188-2F97-1245-9B9E-738F337EB492}"/>
              </a:ext>
            </a:extLst>
          </p:cNvPr>
          <p:cNvSpPr/>
          <p:nvPr/>
        </p:nvSpPr>
        <p:spPr>
          <a:xfrm>
            <a:off x="3731907" y="2972970"/>
            <a:ext cx="840093" cy="759919"/>
          </a:xfrm>
          <a:prstGeom prst="hexago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67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train</a:t>
            </a:r>
            <a:endParaRPr lang="en-GB" sz="1667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DEB56AC-8C6A-F947-90EF-F5CF29859392}"/>
                  </a:ext>
                </a:extLst>
              </p:cNvPr>
              <p:cNvSpPr/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gradFill>
                <a:gsLst>
                  <a:gs pos="0">
                    <a:srgbClr val="EE566C"/>
                  </a:gs>
                  <a:gs pos="100000">
                    <a:srgbClr val="BB4152"/>
                  </a:gs>
                </a:gsLst>
                <a:lin ang="5400000" scaled="0"/>
              </a:gradFill>
              <a:ln>
                <a:solidFill>
                  <a:srgbClr val="BB4152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333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DEB56AC-8C6A-F947-90EF-F5CF29859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692662"/>
                <a:ext cx="600067" cy="600067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BB4152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6" grpId="0" animBg="1"/>
      <p:bldP spid="48" grpId="0" animBg="1"/>
      <p:bldP spid="49" grpId="0" animBg="1"/>
      <p:bldP spid="50" grpId="0" animBg="1"/>
      <p:bldP spid="51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V:\SummerAcademy\Bilder-EN\Cross-Validation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78" y="2585315"/>
            <a:ext cx="4440720" cy="1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V:\SummerAcademy\Bilder-EN\Cross-Validation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78" y="2585315"/>
            <a:ext cx="4440720" cy="1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V:\SummerAcademy\Bilder-EN\Cross-Validation-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90" y="2585315"/>
            <a:ext cx="4597414" cy="1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V:\SummerAcademy\Bilder-EN\Cross-Validation-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18" y="2585315"/>
            <a:ext cx="4622486" cy="1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V:\SummerAcademy\Bilder-EN\Cross-Validation-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17" y="2585315"/>
            <a:ext cx="4622486" cy="16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noProof="0" dirty="0"/>
              <a:t>Training data must not overlap with evaluation data !!!</a:t>
            </a:r>
          </a:p>
          <a:p>
            <a:endParaRPr lang="en-GB" sz="1500" noProof="0" dirty="0"/>
          </a:p>
          <a:p>
            <a:r>
              <a:rPr lang="en-GB" noProof="0" dirty="0"/>
              <a:t>Held-out data</a:t>
            </a:r>
          </a:p>
          <a:p>
            <a:r>
              <a:rPr lang="en-GB" noProof="0" dirty="0"/>
              <a:t>k-fold cross-validation</a:t>
            </a:r>
          </a:p>
          <a:p>
            <a:pPr lvl="1"/>
            <a:r>
              <a:rPr lang="en-GB" noProof="0" dirty="0"/>
              <a:t>Split labelled data in equal slices, leave-one out validation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Use average performance (see next slides)</a:t>
            </a:r>
          </a:p>
          <a:p>
            <a:r>
              <a:rPr lang="en-GB" noProof="0" dirty="0"/>
              <a:t>Repeat several times to overcome random sampling  </a:t>
            </a:r>
          </a:p>
          <a:p>
            <a:pPr lvl="1"/>
            <a:r>
              <a:rPr lang="en-GB" noProof="0" dirty="0"/>
              <a:t>10-times 10-fold cross-validation</a:t>
            </a:r>
          </a:p>
          <a:p>
            <a:pPr lvl="1"/>
            <a:endParaRPr lang="en-GB" noProof="0" dirty="0"/>
          </a:p>
          <a:p>
            <a:endParaRPr lang="en-GB" noProof="0" dirty="0"/>
          </a:p>
        </p:txBody>
      </p:sp>
      <p:sp>
        <p:nvSpPr>
          <p:cNvPr id="9" name="Rounded Rectangle 8"/>
          <p:cNvSpPr/>
          <p:nvPr/>
        </p:nvSpPr>
        <p:spPr>
          <a:xfrm rot="662467">
            <a:off x="6192180" y="937287"/>
            <a:ext cx="1860207" cy="9001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1"/>
                </a:solidFill>
              </a:rPr>
              <a:t>Otherwise no chance to detect overfitting</a:t>
            </a:r>
            <a:endParaRPr lang="en-GB" sz="117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71633" y="1417340"/>
            <a:ext cx="41404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87C252-9644-B14C-B2F5-B10CAAB04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3CDD8F-D60C-F447-99A5-E975C9D6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113F38-6A94-8C44-9AA3-7D827A9B80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F7FD7-D351-654D-897C-39E07FEB13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rasbt</a:t>
            </a:r>
            <a:r>
              <a:rPr lang="en-US" dirty="0"/>
              <a:t>/status/1628427006386884614/photo/1</a:t>
            </a:r>
            <a:endParaRPr lang="en-US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EB8464-DD4B-2943-AE30-FDDA9AF0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8"/>
            <a:ext cx="7620000" cy="52451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B4C48F-F83B-344A-8597-4F7724C1C83F}"/>
              </a:ext>
            </a:extLst>
          </p:cNvPr>
          <p:cNvSpPr txBox="1"/>
          <p:nvPr/>
        </p:nvSpPr>
        <p:spPr>
          <a:xfrm>
            <a:off x="251520" y="5180818"/>
            <a:ext cx="864096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Small </a:t>
            </a:r>
            <a:r>
              <a:rPr lang="de-DE" sz="1600" dirty="0" err="1"/>
              <a:t>k</a:t>
            </a:r>
            <a:r>
              <a:rPr lang="de-DE" sz="1600" dirty="0"/>
              <a:t>: </a:t>
            </a:r>
            <a:r>
              <a:rPr lang="de-DE" sz="1600" dirty="0" err="1"/>
              <a:t>shows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hyperparameter</a:t>
            </a:r>
            <a:r>
              <a:rPr lang="de-DE" sz="1600" dirty="0"/>
              <a:t> </a:t>
            </a:r>
            <a:r>
              <a:rPr lang="de-DE" sz="1600" dirty="0" err="1"/>
              <a:t>choice</a:t>
            </a:r>
            <a:r>
              <a:rPr lang="de-DE" sz="1600" dirty="0"/>
              <a:t>; Large </a:t>
            </a:r>
            <a:r>
              <a:rPr lang="de-DE" sz="1600" dirty="0" err="1"/>
              <a:t>k</a:t>
            </a:r>
            <a:r>
              <a:rPr lang="de-DE" sz="1600" dirty="0"/>
              <a:t>: </a:t>
            </a:r>
            <a:r>
              <a:rPr lang="de-DE" sz="1600" dirty="0" err="1"/>
              <a:t>approximates</a:t>
            </a:r>
            <a:r>
              <a:rPr lang="de-DE" sz="1600" dirty="0"/>
              <a:t> </a:t>
            </a:r>
            <a:r>
              <a:rPr lang="de-DE" sz="1600" dirty="0" err="1"/>
              <a:t>performance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58511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86EC92-415D-A143-A6F5-AAE2FE18C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96" y="1032440"/>
                <a:ext cx="8243887" cy="4176713"/>
              </a:xfrm>
            </p:spPr>
            <p:txBody>
              <a:bodyPr/>
              <a:lstStyle/>
              <a:p>
                <a:r>
                  <a:rPr lang="en-GB" dirty="0"/>
                  <a:t>Splitting data into three non-overlapping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 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Train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de-DE" b="1" dirty="0"/>
              </a:p>
              <a:p>
                <a:r>
                  <a:rPr lang="en-GB" dirty="0"/>
                  <a:t>Validate results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determine best </a:t>
                </a:r>
                <a:r>
                  <a:rPr lang="en-GB" dirty="0">
                    <a:solidFill>
                      <a:srgbClr val="FF0000"/>
                    </a:solidFill>
                  </a:rPr>
                  <a:t>hyperparameters</a:t>
                </a:r>
                <a:r>
                  <a:rPr lang="en-GB" dirty="0"/>
                  <a:t>, e.g. k in </a:t>
                </a:r>
                <a:r>
                  <a:rPr lang="en-GB" dirty="0" err="1"/>
                  <a:t>kNN</a:t>
                </a:r>
                <a:endParaRPr lang="en-GB" dirty="0"/>
              </a:p>
              <a:p>
                <a:r>
                  <a:rPr lang="en-GB" dirty="0"/>
                  <a:t>Evaluate results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)∈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  <m:sup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determine how well you do </a:t>
                </a:r>
                <a:br>
                  <a:rPr lang="en-GB" dirty="0"/>
                </a:br>
                <a:r>
                  <a:rPr lang="en-GB" dirty="0"/>
                  <a:t>after </a:t>
                </a:r>
                <a:r>
                  <a:rPr lang="en-GB" dirty="0" err="1"/>
                  <a:t>modeling</a:t>
                </a:r>
                <a:r>
                  <a:rPr lang="en-GB" dirty="0"/>
                  <a:t> and optimization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386EC92-415D-A143-A6F5-AAE2FE18C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96" y="1032440"/>
                <a:ext cx="8243887" cy="4176713"/>
              </a:xfrm>
              <a:blipFill>
                <a:blip r:embed="rId2"/>
                <a:stretch>
                  <a:fillRect l="-2154" t="-1515" b="-69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02CB0CAA-DFEF-8F4B-8187-696D503A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Fighting overfitting when evaluating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0FCCA9-4B20-764B-824E-2F03D3224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BB663-B4C3-5C4A-9449-3F5B34BBAF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E28D4278-057A-794D-91AE-C31190047821}"/>
              </a:ext>
            </a:extLst>
          </p:cNvPr>
          <p:cNvSpPr/>
          <p:nvPr/>
        </p:nvSpPr>
        <p:spPr>
          <a:xfrm rot="19968962">
            <a:off x="5907501" y="4161391"/>
            <a:ext cx="3235398" cy="9001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1"/>
                </a:solidFill>
              </a:rPr>
              <a:t>Training </a:t>
            </a:r>
            <a:r>
              <a:rPr lang="de-DE" sz="1170" dirty="0" err="1">
                <a:solidFill>
                  <a:schemeClr val="tx1"/>
                </a:solidFill>
              </a:rPr>
              <a:t>data</a:t>
            </a:r>
            <a:r>
              <a:rPr lang="de-DE" sz="1170" dirty="0">
                <a:solidFill>
                  <a:schemeClr val="tx1"/>
                </a:solidFill>
              </a:rPr>
              <a:t>, </a:t>
            </a:r>
            <a:r>
              <a:rPr lang="de-DE" sz="1170" dirty="0" err="1">
                <a:solidFill>
                  <a:schemeClr val="tx1"/>
                </a:solidFill>
              </a:rPr>
              <a:t>validation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dirty="0" err="1">
                <a:solidFill>
                  <a:schemeClr val="tx1"/>
                </a:solidFill>
              </a:rPr>
              <a:t>data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dirty="0" err="1">
                <a:solidFill>
                  <a:schemeClr val="tx1"/>
                </a:solidFill>
              </a:rPr>
              <a:t>and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dirty="0" err="1">
                <a:solidFill>
                  <a:schemeClr val="tx1"/>
                </a:solidFill>
              </a:rPr>
              <a:t>evaluation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dirty="0" err="1">
                <a:solidFill>
                  <a:schemeClr val="tx1"/>
                </a:solidFill>
              </a:rPr>
              <a:t>data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b="1" dirty="0">
                <a:solidFill>
                  <a:schemeClr val="tx1"/>
                </a:solidFill>
              </a:rPr>
              <a:t>must not </a:t>
            </a:r>
            <a:r>
              <a:rPr lang="de-DE" sz="1170" b="1" dirty="0" err="1">
                <a:solidFill>
                  <a:schemeClr val="tx1"/>
                </a:solidFill>
              </a:rPr>
              <a:t>overlap</a:t>
            </a:r>
            <a:r>
              <a:rPr lang="de-DE" sz="1170" b="1" dirty="0">
                <a:solidFill>
                  <a:schemeClr val="tx1"/>
                </a:solidFill>
              </a:rPr>
              <a:t> </a:t>
            </a:r>
            <a:r>
              <a:rPr lang="de-DE" sz="1170" dirty="0">
                <a:solidFill>
                  <a:schemeClr val="tx1"/>
                </a:solidFill>
              </a:rPr>
              <a:t>in </a:t>
            </a:r>
            <a:r>
              <a:rPr lang="de-DE" sz="1170" dirty="0" err="1">
                <a:solidFill>
                  <a:schemeClr val="tx1"/>
                </a:solidFill>
              </a:rPr>
              <a:t>pairwise</a:t>
            </a:r>
            <a:r>
              <a:rPr lang="de-DE" sz="1170" dirty="0">
                <a:solidFill>
                  <a:schemeClr val="tx1"/>
                </a:solidFill>
              </a:rPr>
              <a:t> </a:t>
            </a:r>
            <a:r>
              <a:rPr lang="de-DE" sz="1170" dirty="0" err="1">
                <a:solidFill>
                  <a:schemeClr val="tx1"/>
                </a:solidFill>
              </a:rPr>
              <a:t>intersection</a:t>
            </a:r>
            <a:endParaRPr lang="en-GB" sz="117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A2E18-C147-C844-8E1C-F45B0ADC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noProof="0" dirty="0"/>
              <a:t>Classification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18A125-BB9D-DC40-AA08-0AF574210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738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1057300"/>
            <a:ext cx="7440827" cy="4560507"/>
          </a:xfrm>
        </p:spPr>
        <p:txBody>
          <a:bodyPr>
            <a:normAutofit fontScale="70000" lnSpcReduction="20000"/>
          </a:bodyPr>
          <a:lstStyle/>
          <a:p>
            <a:r>
              <a:rPr lang="en-GB" noProof="0" dirty="0"/>
              <a:t>Extend confusion matrix to multiple categories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Metrics for each category: </a:t>
            </a:r>
          </a:p>
          <a:p>
            <a:pPr lvl="1"/>
            <a:r>
              <a:rPr lang="en-GB" noProof="0" dirty="0"/>
              <a:t>Recall:</a:t>
            </a:r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Precision:</a:t>
            </a:r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F</a:t>
            </a:r>
            <a:r>
              <a:rPr lang="en-GB" baseline="-25000" noProof="0" dirty="0"/>
              <a:t>1</a:t>
            </a:r>
            <a:r>
              <a:rPr lang="en-GB" noProof="0" dirty="0"/>
              <a:t>: harmonic mean of </a:t>
            </a:r>
            <a:br>
              <a:rPr lang="en-GB" noProof="0" dirty="0"/>
            </a:br>
            <a:r>
              <a:rPr lang="en-GB" noProof="0" dirty="0"/>
              <a:t>recall and precision: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13731" y="1411016"/>
          <a:ext cx="5080005" cy="19865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5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0349">
                <a:tc rowSpan="2" gridSpan="2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120" marR="69120" marT="34563" marB="34563"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Ground</a:t>
                      </a:r>
                      <a:r>
                        <a:rPr lang="de-DE" sz="1300" baseline="0" dirty="0"/>
                        <a:t> truth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99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49">
                <a:tc rowSpan="5">
                  <a:txBody>
                    <a:bodyPr/>
                    <a:lstStyle/>
                    <a:p>
                      <a:pPr algn="ctr"/>
                      <a:r>
                        <a:rPr lang="el-GR" sz="1300" dirty="0">
                          <a:latin typeface="Times New Roman"/>
                          <a:cs typeface="Times New Roman"/>
                        </a:rPr>
                        <a:t>γ</a:t>
                      </a:r>
                      <a:endParaRPr lang="en-US" sz="1300" dirty="0"/>
                    </a:p>
                  </a:txBody>
                  <a:tcPr marL="69120" marR="69120" marT="34563" marB="345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i="1" dirty="0"/>
                        <a:t>correct</a:t>
                      </a:r>
                      <a:endParaRPr lang="en-US" sz="1300" b="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5412093" y="3633795"/>
            <a:ext cx="2760307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33" dirty="0">
                <a:solidFill>
                  <a:schemeClr val="tx1"/>
                </a:solidFill>
              </a:rPr>
              <a:t>Ratio of how many objects in </a:t>
            </a:r>
            <a:r>
              <a:rPr lang="en-US" sz="1333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33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de-DE" sz="1333" dirty="0">
                <a:solidFill>
                  <a:schemeClr val="tx1"/>
                </a:solidFill>
              </a:rPr>
              <a:t> have been correctly classified</a:t>
            </a:r>
            <a:endParaRPr lang="en-GB" sz="1333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2093" y="4401149"/>
            <a:ext cx="2760307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33" dirty="0">
                <a:solidFill>
                  <a:schemeClr val="tx1"/>
                </a:solidFill>
              </a:rPr>
              <a:t>Ratio of how many objects have been correctly classified as </a:t>
            </a:r>
            <a:r>
              <a:rPr lang="en-US" sz="1333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333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GB" sz="1333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31873" y="2012873"/>
            <a:ext cx="780087" cy="13801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8" name="Rounded Rectangle 7"/>
          <p:cNvSpPr/>
          <p:nvPr/>
        </p:nvSpPr>
        <p:spPr>
          <a:xfrm>
            <a:off x="3443762" y="1989884"/>
            <a:ext cx="3648518" cy="26301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10" name="Rounded Rectangle 9"/>
          <p:cNvSpPr/>
          <p:nvPr/>
        </p:nvSpPr>
        <p:spPr>
          <a:xfrm>
            <a:off x="5412093" y="5188222"/>
            <a:ext cx="2760307" cy="33003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33" dirty="0">
                <a:solidFill>
                  <a:schemeClr val="tx1"/>
                </a:solidFill>
              </a:rPr>
              <a:t>A bit of both ...</a:t>
            </a:r>
            <a:endParaRPr lang="en-GB" sz="1333" dirty="0">
              <a:solidFill>
                <a:schemeClr val="tx1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308132"/>
              </p:ext>
            </p:extLst>
          </p:nvPr>
        </p:nvGraphicFramePr>
        <p:xfrm>
          <a:off x="3984713" y="3846644"/>
          <a:ext cx="1046438" cy="588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965200" imgH="546100" progId="Equation.3">
                  <p:embed/>
                </p:oleObj>
              </mc:Choice>
              <mc:Fallback>
                <p:oleObj name="Formel" r:id="rId2" imgW="965200" imgH="5461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713" y="3846644"/>
                        <a:ext cx="1046438" cy="588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60317"/>
              </p:ext>
            </p:extLst>
          </p:nvPr>
        </p:nvGraphicFramePr>
        <p:xfrm>
          <a:off x="3992134" y="4425908"/>
          <a:ext cx="1046438" cy="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4" imgW="1003300" imgH="546100" progId="Equation.3">
                  <p:embed/>
                </p:oleObj>
              </mc:Choice>
              <mc:Fallback>
                <p:oleObj name="Formel" r:id="rId4" imgW="1003300" imgH="5461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134" y="4425908"/>
                        <a:ext cx="1046438" cy="56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836649"/>
              </p:ext>
            </p:extLst>
          </p:nvPr>
        </p:nvGraphicFramePr>
        <p:xfrm>
          <a:off x="4023591" y="5044500"/>
          <a:ext cx="983523" cy="54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419040" progId="Equation.3">
                  <p:embed/>
                </p:oleObj>
              </mc:Choice>
              <mc:Fallback>
                <p:oleObj name="Equation" r:id="rId6" imgW="749160" imgH="4190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591" y="5044500"/>
                        <a:ext cx="983523" cy="54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94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0B6986F-061A-2940-9FD4-C9CFB7DF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I </a:t>
            </a:r>
            <a:r>
              <a:rPr lang="de-DE" dirty="0" err="1"/>
              <a:t>vs</a:t>
            </a:r>
            <a:r>
              <a:rPr lang="de-DE" dirty="0"/>
              <a:t> Type II </a:t>
            </a:r>
            <a:r>
              <a:rPr lang="de-DE"/>
              <a:t>error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FC1D3D-324D-774E-82A8-457B0AAC5E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41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544A49-7C7D-094F-9251-B051F16DE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7A1348-D08B-9641-B123-0F588930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08100"/>
            <a:ext cx="4445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22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noProof="0" dirty="0"/>
              <a:t>Extend confusion matrix to multiple categories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Metrics:</a:t>
            </a:r>
          </a:p>
          <a:p>
            <a:pPr lvl="1"/>
            <a:r>
              <a:rPr lang="en-GB" noProof="0" dirty="0"/>
              <a:t>Globally: Accuracy, 0-1-loss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252187" y="3997627"/>
            <a:ext cx="1920213" cy="66007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>
                <a:solidFill>
                  <a:schemeClr val="tx1"/>
                </a:solidFill>
              </a:rPr>
              <a:t>Ratio of correct decisions</a:t>
            </a:r>
            <a:endParaRPr lang="en-GB" sz="117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13731" y="1411016"/>
          <a:ext cx="5080005" cy="19865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5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0349">
                <a:tc rowSpan="2" gridSpan="2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120" marR="69120" marT="34563" marB="34563"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Ground</a:t>
                      </a:r>
                      <a:r>
                        <a:rPr lang="de-DE" sz="1300" baseline="0" dirty="0"/>
                        <a:t> truth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99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49">
                <a:tc rowSpan="5">
                  <a:txBody>
                    <a:bodyPr/>
                    <a:lstStyle/>
                    <a:p>
                      <a:pPr algn="ctr"/>
                      <a:r>
                        <a:rPr lang="el-GR" sz="1300" dirty="0">
                          <a:latin typeface="Times New Roman"/>
                          <a:cs typeface="Times New Roman"/>
                        </a:rPr>
                        <a:t>γ</a:t>
                      </a:r>
                      <a:endParaRPr lang="en-US" sz="1300" dirty="0"/>
                    </a:p>
                  </a:txBody>
                  <a:tcPr marL="69120" marR="69120" marT="34563" marB="345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i="1" dirty="0"/>
                        <a:t>correct</a:t>
                      </a:r>
                      <a:endParaRPr lang="en-US" sz="1300" b="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4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…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3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300" b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300" b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error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correct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91880" y="4354336"/>
          <a:ext cx="2100233" cy="99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360" imgH="571320" progId="Equation.3">
                  <p:embed/>
                </p:oleObj>
              </mc:Choice>
              <mc:Fallback>
                <p:oleObj name="Equation" r:id="rId2" imgW="1206360" imgH="57132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4354336"/>
                        <a:ext cx="2100233" cy="992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 rot="1213179">
            <a:off x="3377980" y="2516143"/>
            <a:ext cx="3752023" cy="32312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</p:spTree>
    <p:extLst>
      <p:ext uri="{BB962C8B-B14F-4D97-AF65-F5344CB8AC3E}">
        <p14:creationId xmlns:p14="http://schemas.microsoft.com/office/powerpoint/2010/main" val="17974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Evaluating a Mushroom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808653"/>
            <a:ext cx="7440827" cy="5113176"/>
          </a:xfrm>
        </p:spPr>
        <p:txBody>
          <a:bodyPr>
            <a:normAutofit fontScale="85000" lnSpcReduction="20000"/>
          </a:bodyPr>
          <a:lstStyle/>
          <a:p>
            <a:r>
              <a:rPr lang="en-GB" noProof="0" dirty="0"/>
              <a:t>Three categories: poisonous, edible, psychoactive</a:t>
            </a:r>
          </a:p>
          <a:p>
            <a:pPr lvl="1"/>
            <a:r>
              <a:rPr lang="en-GB" noProof="0" dirty="0"/>
              <a:t>Confusion matrix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r>
              <a:rPr lang="en-GB" noProof="0" dirty="0"/>
              <a:t>For „Poisonous“: Recall, Precision, F</a:t>
            </a:r>
            <a:r>
              <a:rPr lang="en-GB" baseline="-25000" noProof="0" dirty="0"/>
              <a:t>1</a:t>
            </a:r>
            <a:r>
              <a:rPr lang="en-GB" noProof="0" dirty="0"/>
              <a:t>?</a:t>
            </a:r>
          </a:p>
          <a:p>
            <a:endParaRPr lang="en-GB" b="0" noProof="0" dirty="0"/>
          </a:p>
          <a:p>
            <a:endParaRPr lang="en-GB" b="0" noProof="0" dirty="0"/>
          </a:p>
          <a:p>
            <a:r>
              <a:rPr lang="en-GB" b="0" noProof="0" dirty="0"/>
              <a:t>Accuracy</a:t>
            </a:r>
            <a:r>
              <a:rPr lang="en-GB" dirty="0"/>
              <a:t>, 0-1-loss?</a:t>
            </a:r>
            <a:r>
              <a:rPr lang="en-GB" b="0" noProof="0" dirty="0"/>
              <a:t>	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  <a:p>
            <a:pPr marL="380985" lvl="1" indent="0">
              <a:buNone/>
            </a:pPr>
            <a:r>
              <a:rPr lang="en-GB" noProof="0" dirty="0"/>
              <a:t> </a:t>
            </a:r>
          </a:p>
          <a:p>
            <a:pPr lvl="1"/>
            <a:endParaRPr lang="en-GB" noProof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556443"/>
              </p:ext>
            </p:extLst>
          </p:nvPr>
        </p:nvGraphicFramePr>
        <p:xfrm>
          <a:off x="1687144" y="1462335"/>
          <a:ext cx="6096300" cy="20130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1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3794">
                <a:tc rowSpan="2" gridSpan="2"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120" marR="69120" marT="34563" marB="34563"/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300" dirty="0"/>
                        <a:t>Ground</a:t>
                      </a:r>
                      <a:r>
                        <a:rPr lang="de-DE" sz="1300" baseline="0" dirty="0"/>
                        <a:t> truth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09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dirty="0"/>
                        <a:t>Poisonous</a:t>
                      </a:r>
                      <a:endParaRPr lang="en-US" sz="1200" b="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dirty="0"/>
                        <a:t>Edible</a:t>
                      </a:r>
                      <a:endParaRPr lang="en-US" sz="1200" b="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Psycho-active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i="1" dirty="0"/>
                        <a:t>Total</a:t>
                      </a:r>
                      <a:endParaRPr lang="en-US" sz="1200" b="1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09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300" dirty="0">
                          <a:latin typeface="Times New Roman"/>
                          <a:cs typeface="Times New Roman"/>
                        </a:rPr>
                        <a:t>γ</a:t>
                      </a:r>
                      <a:endParaRPr lang="en-US" sz="1300" dirty="0"/>
                    </a:p>
                  </a:txBody>
                  <a:tcPr marL="69120" marR="69120" marT="34563" marB="34563" anchor="ctr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Poisonous</a:t>
                      </a:r>
                      <a:endParaRPr lang="en-US" sz="1200" b="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0" i="1" dirty="0"/>
                        <a:t>5</a:t>
                      </a:r>
                      <a:endParaRPr lang="en-US" sz="1300" b="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1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2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8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5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0" dirty="0"/>
                        <a:t>Edible</a:t>
                      </a:r>
                      <a:endParaRPr lang="en-US" sz="1200" b="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2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10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4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16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5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Psycho-active</a:t>
                      </a:r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0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/>
                        <a:t>0</a:t>
                      </a:r>
                      <a:endParaRPr lang="en-US" sz="1300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i="1" dirty="0"/>
                        <a:t>6</a:t>
                      </a:r>
                      <a:endParaRPr lang="en-US" sz="1300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6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5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i="1" dirty="0"/>
                        <a:t>Total</a:t>
                      </a:r>
                      <a:endParaRPr lang="en-US" sz="1200" b="1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7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11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12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b="1" i="1" dirty="0"/>
                        <a:t>30</a:t>
                      </a:r>
                      <a:endParaRPr lang="en-US" sz="1300" b="1" i="1" dirty="0"/>
                    </a:p>
                  </a:txBody>
                  <a:tcPr marL="69120" marR="69120" marT="34563" marB="3456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" descr="C:\Documents and Settings\Thomas\Local Settings\Temporary Internet Files\Content.IE5\Q2ZYCQ88\MC900411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28" y="553502"/>
            <a:ext cx="800592" cy="7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2"/>
          <p:cNvSpPr/>
          <p:nvPr/>
        </p:nvSpPr>
        <p:spPr>
          <a:xfrm>
            <a:off x="938496" y="37187"/>
            <a:ext cx="1740193" cy="308355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Example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13742"/>
              </p:ext>
            </p:extLst>
          </p:nvPr>
        </p:nvGraphicFramePr>
        <p:xfrm>
          <a:off x="2502959" y="3993572"/>
          <a:ext cx="4597136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3" imgW="3009900" imgH="520700" progId="Equation.3">
                  <p:embed/>
                </p:oleObj>
              </mc:Choice>
              <mc:Fallback>
                <p:oleObj name="Formel" r:id="rId3" imgW="3009900" imgH="5207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959" y="3993572"/>
                        <a:ext cx="4597136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95990" y="4767792"/>
          <a:ext cx="1375833" cy="620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901700" imgH="406400" progId="Equation.3">
                  <p:embed/>
                </p:oleObj>
              </mc:Choice>
              <mc:Fallback>
                <p:oleObj name="Formel" r:id="rId5" imgW="901700" imgH="4064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990" y="4767792"/>
                        <a:ext cx="1375833" cy="620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C8A9BF2-D4EA-8246-BEE6-EC47AD792CF4}"/>
              </a:ext>
            </a:extLst>
          </p:cNvPr>
          <p:cNvSpPr/>
          <p:nvPr/>
        </p:nvSpPr>
        <p:spPr>
          <a:xfrm>
            <a:off x="6525245" y="5049912"/>
            <a:ext cx="2570059" cy="6204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micro</a:t>
            </a:r>
            <a:r>
              <a:rPr lang="de-DE" sz="1600" dirty="0"/>
              <a:t>/</a:t>
            </a:r>
            <a:r>
              <a:rPr lang="de-DE" sz="1600" dirty="0" err="1"/>
              <a:t>macro</a:t>
            </a:r>
            <a:r>
              <a:rPr lang="de-DE" sz="1600" dirty="0"/>
              <a:t>/</a:t>
            </a:r>
            <a:r>
              <a:rPr lang="de-DE" sz="1600" dirty="0" err="1"/>
              <a:t>weighted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61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768E00-2F33-E716-AE4E-775344419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DE" dirty="0"/>
                  <a:t>Evaluation is motivated by application</a:t>
                </a:r>
              </a:p>
              <a:p>
                <a:pPr lvl="1"/>
                <a:r>
                  <a:rPr lang="en-DE" dirty="0"/>
                  <a:t>For example: you care about correct classification,</a:t>
                </a:r>
              </a:p>
              <a:p>
                <a:pPr marL="176213" lvl="1" indent="0">
                  <a:buNone/>
                </a:pPr>
                <a:r>
                  <a:rPr lang="en-DE" dirty="0"/>
                  <a:t>		 you do not care whether you could have been almost correct</a:t>
                </a:r>
              </a:p>
              <a:p>
                <a:r>
                  <a:rPr lang="en-DE" dirty="0"/>
                  <a:t>A loss function is usually not a good evaluation function</a:t>
                </a:r>
              </a:p>
              <a:p>
                <a:pPr lvl="1"/>
                <a:r>
                  <a:rPr lang="en-DE" dirty="0"/>
                  <a:t>As we will see later: A loss function needs to support the determination of parameters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768E00-2F33-E716-AE4E-775344419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1515" r="-1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D9252B-7AF1-4E6E-054C-CAF1EF7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on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40976-37CE-D436-B993-7E1C257B62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ECD02-1E3F-4E4B-93EF-F431C7D276AE}" type="slidenum">
              <a:rPr lang="en-US" noProof="0" smtClean="0"/>
              <a:pPr/>
              <a:t>44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040D6-2C9E-C0F9-4821-33CE6959F8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7937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881483-7432-D648-B4A9-439CCE2E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Miscellaneous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9F6E4-34D4-AA4F-829A-E195F6B1F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1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Variations of the Classification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noProof="0" dirty="0"/>
                  <a:t>Category types:</a:t>
                </a:r>
              </a:p>
              <a:p>
                <a:pPr lvl="1"/>
                <a:r>
                  <a:rPr lang="en-GB" noProof="0" dirty="0"/>
                  <a:t>Flat vs. hierarchical</a:t>
                </a:r>
              </a:p>
              <a:p>
                <a:pPr lvl="1"/>
                <a:r>
                  <a:rPr lang="en-GB" noProof="0" dirty="0"/>
                  <a:t>Exclusive vs. multiple categories</a:t>
                </a:r>
              </a:p>
              <a:p>
                <a:r>
                  <a:rPr lang="en-GB" noProof="0" dirty="0"/>
                  <a:t>Function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</m:oMath>
                </a14:m>
                <a:endParaRPr lang="en-GB" noProof="0" dirty="0"/>
              </a:p>
              <a:p>
                <a:pPr lvl="1"/>
                <a:r>
                  <a:rPr lang="en-GB" noProof="0" dirty="0"/>
                  <a:t>Hard vs. soft assignments </a:t>
                </a:r>
              </a:p>
              <a:p>
                <a:pPr lvl="1"/>
                <a:r>
                  <a:rPr lang="en-GB" noProof="0" dirty="0"/>
                  <a:t>Manual provision vs. machine learning</a:t>
                </a:r>
              </a:p>
              <a:p>
                <a:r>
                  <a:rPr lang="en-GB" noProof="0" dirty="0"/>
                  <a:t>Purpose</a:t>
                </a:r>
              </a:p>
              <a:p>
                <a:pPr lvl="1"/>
                <a:r>
                  <a:rPr lang="en-GB" noProof="0" dirty="0"/>
                  <a:t>Descriptive Modelling</a:t>
                </a:r>
              </a:p>
              <a:p>
                <a:pPr lvl="2"/>
                <a:r>
                  <a:rPr lang="en-GB" noProof="0" dirty="0"/>
                  <a:t>Explain the data</a:t>
                </a:r>
              </a:p>
              <a:p>
                <a:pPr lvl="1"/>
                <a:r>
                  <a:rPr lang="en-GB" noProof="0" dirty="0"/>
                  <a:t>Predictive Modelling</a:t>
                </a:r>
              </a:p>
              <a:p>
                <a:pPr lvl="2"/>
                <a:r>
                  <a:rPr lang="en-GB" noProof="0" dirty="0"/>
                  <a:t>Classify new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46" t="-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23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67" noProof="0" dirty="0"/>
              <a:t>Optical recognition of fruits: http://</a:t>
            </a:r>
            <a:r>
              <a:rPr lang="en-GB" sz="1167" noProof="0" dirty="0" err="1"/>
              <a:t>de.ids-imaging.com</a:t>
            </a:r>
            <a:r>
              <a:rPr lang="en-GB" sz="1167" noProof="0" dirty="0"/>
              <a:t>/case-</a:t>
            </a:r>
            <a:r>
              <a:rPr lang="en-GB" sz="1167" noProof="0" dirty="0" err="1"/>
              <a:t>studies.html</a:t>
            </a:r>
            <a:r>
              <a:rPr lang="en-GB" sz="1167" noProof="0" dirty="0"/>
              <a:t> </a:t>
            </a:r>
          </a:p>
          <a:p>
            <a:r>
              <a:rPr lang="en-GB" sz="1167" noProof="0" dirty="0"/>
              <a:t>Document classification: http://</a:t>
            </a:r>
            <a:r>
              <a:rPr lang="en-GB" sz="1167" noProof="0" dirty="0" err="1"/>
              <a:t>www.ndm.net</a:t>
            </a:r>
            <a:r>
              <a:rPr lang="en-GB" sz="1167" noProof="0" dirty="0"/>
              <a:t>/</a:t>
            </a:r>
            <a:r>
              <a:rPr lang="en-GB" sz="1167" noProof="0" dirty="0" err="1"/>
              <a:t>opentext</a:t>
            </a:r>
            <a:r>
              <a:rPr lang="en-GB" sz="1167" noProof="0" dirty="0"/>
              <a:t>/capture-and-recognition/capture-</a:t>
            </a:r>
            <a:r>
              <a:rPr lang="en-GB" sz="1167" noProof="0" dirty="0" err="1"/>
              <a:t>center</a:t>
            </a:r>
            <a:endParaRPr lang="en-GB" sz="1167" noProof="0" dirty="0"/>
          </a:p>
          <a:p>
            <a:r>
              <a:rPr lang="en-GB" sz="1167" noProof="0" dirty="0"/>
              <a:t>Email spam: http://</a:t>
            </a:r>
            <a:r>
              <a:rPr lang="en-GB" sz="1167" noProof="0" dirty="0" err="1"/>
              <a:t>www.gfi.com</a:t>
            </a:r>
            <a:r>
              <a:rPr lang="en-GB" sz="1167" noProof="0" dirty="0"/>
              <a:t>/blog/spam-emails-bringing-excitement-1978/</a:t>
            </a:r>
          </a:p>
          <a:p>
            <a:r>
              <a:rPr lang="en-GB" sz="1167" noProof="0" dirty="0"/>
              <a:t>Amanita </a:t>
            </a:r>
            <a:r>
              <a:rPr lang="en-GB" sz="1167" noProof="0" dirty="0" err="1"/>
              <a:t>muscaria</a:t>
            </a:r>
            <a:r>
              <a:rPr lang="en-GB" sz="1167" noProof="0" dirty="0"/>
              <a:t>: http://</a:t>
            </a:r>
            <a:r>
              <a:rPr lang="en-GB" sz="1167" noProof="0" dirty="0" err="1"/>
              <a:t>commons.wikimedia.org</a:t>
            </a:r>
            <a:r>
              <a:rPr lang="en-GB" sz="1167" noProof="0" dirty="0"/>
              <a:t>/wiki/File:Amanita_muscaria_3_vliegenzwammen_op_rij.jpg, CC-BY-SA 3.0-nl, </a:t>
            </a:r>
            <a:r>
              <a:rPr lang="en-GB" sz="1167" noProof="0" dirty="0" err="1"/>
              <a:t>Onderwijsgek</a:t>
            </a:r>
            <a:endParaRPr lang="en-GB" sz="1167" noProof="0" dirty="0"/>
          </a:p>
          <a:p>
            <a:r>
              <a:rPr lang="en-GB" sz="1167" noProof="0" dirty="0" err="1"/>
              <a:t>Lactarius</a:t>
            </a:r>
            <a:r>
              <a:rPr lang="en-GB" sz="1167" noProof="0" dirty="0"/>
              <a:t> indigo: http://</a:t>
            </a:r>
            <a:r>
              <a:rPr lang="en-GB" sz="1167" noProof="0" dirty="0" err="1"/>
              <a:t>commons.wikimedia.org</a:t>
            </a:r>
            <a:r>
              <a:rPr lang="en-GB" sz="1167" noProof="0" dirty="0"/>
              <a:t>/wiki/File:Lactarius_indigo_48568.jpg, CC-BY-SA 3.0, Dan </a:t>
            </a:r>
            <a:r>
              <a:rPr lang="en-GB" sz="1167" noProof="0" dirty="0" err="1"/>
              <a:t>Molter</a:t>
            </a:r>
            <a:endParaRPr lang="en-GB" sz="1167" noProof="0" dirty="0"/>
          </a:p>
          <a:p>
            <a:endParaRPr lang="en-GB" sz="1167" noProof="0" dirty="0"/>
          </a:p>
          <a:p>
            <a:endParaRPr lang="en-GB" sz="1167" noProof="0" dirty="0"/>
          </a:p>
          <a:p>
            <a:endParaRPr lang="en-GB" sz="1167" noProof="0" dirty="0"/>
          </a:p>
          <a:p>
            <a:endParaRPr lang="en-GB" sz="1500" noProof="0" dirty="0"/>
          </a:p>
          <a:p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2462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00BA8E75-ED1C-D840-AB66-E97FDAFFBB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2240" b="12240"/>
          <a:stretch>
            <a:fillRect/>
          </a:stretch>
        </p:blipFill>
        <p:spPr/>
      </p:pic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IPVS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noProof="0" dirty="0" err="1"/>
              <a:t>Universitätsstraße</a:t>
            </a:r>
            <a:r>
              <a:rPr lang="en-GB" noProof="0" dirty="0"/>
              <a:t> 32, 50569 Stuttgart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noProof="0" dirty="0"/>
              <a:t>Steffen Staab	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832914" y="3000220"/>
            <a:ext cx="1844872" cy="216000"/>
          </a:xfrm>
        </p:spPr>
        <p:txBody>
          <a:bodyPr/>
          <a:lstStyle/>
          <a:p>
            <a:r>
              <a:rPr lang="en-GB" noProof="0" dirty="0"/>
              <a:t>To be defined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</p:nvPr>
        </p:nvSpPr>
        <p:spPr>
          <a:xfrm>
            <a:off x="2556000" y="3249157"/>
            <a:ext cx="3476938" cy="231135"/>
          </a:xfrm>
        </p:spPr>
        <p:txBody>
          <a:bodyPr/>
          <a:lstStyle/>
          <a:p>
            <a:r>
              <a:rPr lang="en-GB" noProof="0" dirty="0" err="1"/>
              <a:t>ipvs.uni-stuttgart.de</a:t>
            </a:r>
            <a:r>
              <a:rPr lang="en-GB" noProof="0" dirty="0"/>
              <a:t>/departments/ac/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noProof="0" dirty="0"/>
              <a:t>Analytic Computing, IPVS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noProof="0" dirty="0" err="1"/>
              <a:t>Steffen.staab@ipvs.uni-stuttgart.de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919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Thomas\My Documents\Dropbox\Teaching\Data Mining and Machine Learning\images\06-classification\Spam-email1-300x2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4124" r="10238" b="5616"/>
          <a:stretch/>
        </p:blipFill>
        <p:spPr bwMode="auto">
          <a:xfrm>
            <a:off x="971599" y="594359"/>
            <a:ext cx="2491520" cy="202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 and Settings\Thomas\My Documents\Dropbox\Teaching\Data Mining and Machine Learning\images\06-classification\Obstwa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5"/>
          <a:stretch/>
        </p:blipFill>
        <p:spPr bwMode="auto">
          <a:xfrm>
            <a:off x="1391647" y="2317440"/>
            <a:ext cx="3133129" cy="1980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www.opentext.com/connect/global/extraction_cmyk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27" y="3937620"/>
            <a:ext cx="3060340" cy="150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2"/>
          <p:cNvSpPr/>
          <p:nvPr/>
        </p:nvSpPr>
        <p:spPr>
          <a:xfrm>
            <a:off x="971599" y="56055"/>
            <a:ext cx="6711242" cy="442315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Example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cases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classification</a:t>
            </a:r>
            <a:endParaRPr lang="de-DE" sz="2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40" y="1057300"/>
            <a:ext cx="3572474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832140" y="2114374"/>
            <a:ext cx="2160240" cy="313847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87" y="457233"/>
            <a:ext cx="2520280" cy="364092"/>
          </a:xfrm>
          <a:solidFill>
            <a:schemeClr val="bg1"/>
          </a:solidFill>
        </p:spPr>
        <p:txBody>
          <a:bodyPr/>
          <a:lstStyle/>
          <a:p>
            <a:r>
              <a:rPr lang="en-GB" noProof="0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87" y="937287"/>
            <a:ext cx="7440827" cy="438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333" noProof="0"/>
              <a:t>Classification is a method that assigns labels to </a:t>
            </a:r>
            <a:br>
              <a:rPr lang="en-GB" sz="2333" noProof="0"/>
            </a:br>
            <a:r>
              <a:rPr lang="en-GB" sz="2333" noProof="0"/>
              <a:t>object representations</a:t>
            </a:r>
            <a:endParaRPr lang="en-GB" sz="2333" noProof="0" dirty="0"/>
          </a:p>
        </p:txBody>
      </p:sp>
      <p:pic>
        <p:nvPicPr>
          <p:cNvPr id="6" name="Picture 2" descr="C:\Documents and Settings\Thomas\Local Settings\Temporary Internet Files\Content.IE5\I0M4ORN9\MC900436911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87" y="1991360"/>
            <a:ext cx="514861" cy="51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Thomas\Local Settings\Temporary Internet Files\Content.IE5\CHPLRBBX\MC90044171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128318" y="2484288"/>
            <a:ext cx="525970" cy="52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Documents and Settings\Thomas\Local Settings\Temporary Internet Files\Content.IE5\I0M4ORN9\MC900436896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551" y="2974229"/>
            <a:ext cx="607815" cy="60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Documents and Settings\Thomas\Local Settings\Temporary Internet Files\Content.IE5\CHPLRBBX\MC900441720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687" y="4884893"/>
            <a:ext cx="545663" cy="54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4151953" y="3314507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3333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3333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</m:t>
                      </m:r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953" y="3314507"/>
                <a:ext cx="600067" cy="600067"/>
              </a:xfrm>
              <a:prstGeom prst="ellipse">
                <a:avLst/>
              </a:prstGeom>
              <a:blipFill>
                <a:blip r:embed="rId7"/>
                <a:stretch>
                  <a:fillRect l="-12500" t="-6250" b="-229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Documents and Settings\Thomas\Local Settings\Temporary Internet Files\Content.IE5\HPLL100N\MC900436895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56" y="3594407"/>
            <a:ext cx="805373" cy="8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Thomas\Local Settings\Temporary Internet Files\Content.IE5\5UB0WJOG\MC900215358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97" y="1924176"/>
            <a:ext cx="583119" cy="8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Thomas\Local Settings\Temporary Internet Files\Content.IE5\Q2ZYCQ88\MC900250834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01" y="4057634"/>
            <a:ext cx="480953" cy="8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cuments and Settings\Thomas\Local Settings\Temporary Internet Files\Content.IE5\JKY5XWX3\MC900351223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51" y="4793533"/>
            <a:ext cx="678229" cy="52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Documents and Settings\Thomas\Local Settings\Temporary Internet Files\Content.IE5\Q2ZYCQ88\MC900434830[1]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87" y="4366333"/>
            <a:ext cx="643271" cy="6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ocuments and Settings\Thomas\Local Settings\Temporary Internet Files\Content.IE5\5UB0WJOG\MC900441708[1]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32" y="2994555"/>
            <a:ext cx="684282" cy="68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Documents and Settings\Thomas\Local Settings\Temporary Internet Files\Content.IE5\Q2ZYCQ88\MC900300097[1]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94" y="3230476"/>
            <a:ext cx="536688" cy="5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ocuments and Settings\Thomas\Local Settings\Temporary Internet Files\Content.IE5\Q2ZYCQ88\MC910216978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757600"/>
            <a:ext cx="435030" cy="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Documents and Settings\Thomas\Local Settings\Temporary Internet Files\Content.IE5\5UB0WJOG\MC900436894[1]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47" y="2534422"/>
            <a:ext cx="565162" cy="5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ocuments and Settings\Thomas\Local Settings\Temporary Internet Files\Content.IE5\Q2ZYCQ88\MC900413538[1].wm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" y="4297660"/>
            <a:ext cx="748237" cy="6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ocuments and Settings\Thomas\Local Settings\Temporary Internet Files\Content.IE5\HPLL100N\MC910217010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34" y="4951284"/>
            <a:ext cx="486503" cy="4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Documents and Settings\Thomas\Local Settings\Temporary Internet Files\Content.IE5\JKY5XWX3\MC900441744[1]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47" y="4835453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97594"/>
            <a:ext cx="699638" cy="7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Documents and Settings\Thomas\Local Settings\Temporary Internet Files\Content.IE5\5UB0WJOG\MC900047841[1].wmf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807" y="1961949"/>
            <a:ext cx="627494" cy="7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6012160" y="2382508"/>
            <a:ext cx="1800200" cy="4985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/>
                </a:solidFill>
              </a:rPr>
              <a:t>apple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012160" y="3062431"/>
            <a:ext cx="1800200" cy="4985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/>
                </a:solidFill>
              </a:rPr>
              <a:t>banana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017513" y="3754474"/>
            <a:ext cx="1800200" cy="4985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/>
                </a:solidFill>
              </a:rPr>
              <a:t>grapes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017513" y="4434397"/>
            <a:ext cx="1800200" cy="4985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orange</a:t>
            </a:r>
            <a:endParaRPr lang="en-GB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60551" y="2631806"/>
            <a:ext cx="691403" cy="6799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118942" y="3062431"/>
            <a:ext cx="973005" cy="3762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06551" y="3552503"/>
            <a:ext cx="885396" cy="419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333551" y="3754473"/>
            <a:ext cx="758396" cy="2871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371867" y="3957336"/>
            <a:ext cx="818403" cy="7373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8" name="Straight Arrow Connector 2067"/>
          <p:cNvCxnSpPr>
            <a:endCxn id="17" idx="1"/>
          </p:cNvCxnSpPr>
          <p:nvPr/>
        </p:nvCxnSpPr>
        <p:spPr>
          <a:xfrm flipV="1">
            <a:off x="4872033" y="2631807"/>
            <a:ext cx="1140127" cy="80692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35" idx="1"/>
          </p:cNvCxnSpPr>
          <p:nvPr/>
        </p:nvCxnSpPr>
        <p:spPr>
          <a:xfrm flipV="1">
            <a:off x="4872033" y="3311730"/>
            <a:ext cx="1140127" cy="28267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36" idx="1"/>
          </p:cNvCxnSpPr>
          <p:nvPr/>
        </p:nvCxnSpPr>
        <p:spPr>
          <a:xfrm>
            <a:off x="4872033" y="3721409"/>
            <a:ext cx="1145480" cy="28236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37" idx="1"/>
          </p:cNvCxnSpPr>
          <p:nvPr/>
        </p:nvCxnSpPr>
        <p:spPr>
          <a:xfrm>
            <a:off x="4872033" y="3874531"/>
            <a:ext cx="1145480" cy="80916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76" name="TextBox 2075"/>
          <p:cNvSpPr txBox="1"/>
          <p:nvPr/>
        </p:nvSpPr>
        <p:spPr>
          <a:xfrm>
            <a:off x="5043602" y="2366748"/>
            <a:ext cx="48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 Rounded MT Bold" panose="020F0704030504030204" pitchFamily="34" charset="0"/>
              </a:rPr>
              <a:t>?</a:t>
            </a:r>
            <a:endParaRPr lang="en-GB" sz="117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01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sz="2800" noProof="0" dirty="0"/>
                  <a:t>Classifier </a:t>
                </a:r>
                <a14:m>
                  <m:oMath xmlns:m="http://schemas.openxmlformats.org/officeDocument/2006/math">
                    <m:r>
                      <a:rPr lang="de-DE" sz="2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sz="2800" noProof="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15" t="-23404" b="-2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057275"/>
                <a:ext cx="8243887" cy="465772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000" noProof="0" dirty="0"/>
                  <a:t>Each </a:t>
                </a:r>
                <a:r>
                  <a:rPr lang="en-GB" sz="2000" b="1" noProof="0" dirty="0"/>
                  <a:t>object</a:t>
                </a:r>
                <a:r>
                  <a:rPr lang="en-GB" sz="200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 noProof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000" i="1" noProof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noProof="0" dirty="0"/>
                  <a:t>is described using </a:t>
                </a:r>
                <a:br>
                  <a:rPr lang="en-GB" sz="2000" noProof="0" dirty="0"/>
                </a:br>
                <a:r>
                  <a:rPr lang="en-GB" sz="2000" noProof="0" dirty="0"/>
                  <a:t>a list of </a:t>
                </a:r>
                <a14:m>
                  <m:oMath xmlns:m="http://schemas.openxmlformats.org/officeDocument/2006/math">
                    <m:r>
                      <a:rPr lang="en-GB" sz="2000" i="1" noProof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noProof="0" dirty="0"/>
                  <a:t> attributes from a set </a:t>
                </a:r>
                <a14:m>
                  <m:oMath xmlns:m="http://schemas.openxmlformats.org/officeDocument/2006/math">
                    <m:r>
                      <a:rPr lang="en-GB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GB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0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000" noProof="0" dirty="0"/>
              </a:p>
              <a:p>
                <a:pPr marL="333362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GB" i="1" noProof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noProof="0" dirty="0">
                    <a:latin typeface="Cambria Math" panose="02040503050406030204" pitchFamily="18" charset="0"/>
                  </a:rPr>
                  <a:t>,</a:t>
                </a:r>
              </a:p>
              <a:p>
                <a:pPr marL="333362" lvl="1" indent="0">
                  <a:buNone/>
                </a:pPr>
                <a:r>
                  <a:rPr lang="en-GB" noProof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 noProof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noProof="0" dirty="0"/>
              </a:p>
              <a:p>
                <a:pPr marL="0" indent="0">
                  <a:buNone/>
                </a:pPr>
                <a:r>
                  <a:rPr lang="en-GB" sz="2000" b="1" noProof="0" dirty="0"/>
                  <a:t>Category labels</a:t>
                </a:r>
              </a:p>
              <a:p>
                <a:pPr marL="333362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noProof="0" dirty="0"/>
                  <a:t> </a:t>
                </a:r>
              </a:p>
              <a:p>
                <a:pPr marL="0" indent="0">
                  <a:buNone/>
                </a:pPr>
                <a:r>
                  <a:rPr lang="en-GB" sz="2000" b="1" noProof="0" dirty="0"/>
                  <a:t>The classifier </a:t>
                </a:r>
                <a14:m>
                  <m:oMath xmlns:m="http://schemas.openxmlformats.org/officeDocument/2006/math">
                    <m:r>
                      <a:rPr lang="de-DE" sz="2000" b="1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000" b="1" noProof="0" dirty="0"/>
                  <a:t> is </a:t>
                </a:r>
                <a:r>
                  <a:rPr lang="en-GB" sz="2000" noProof="0" dirty="0"/>
                  <a:t>a function</a:t>
                </a:r>
              </a:p>
              <a:p>
                <a:pPr marL="0" indent="0">
                  <a:buNone/>
                </a:pPr>
                <a:r>
                  <a:rPr lang="en-GB" sz="2000" noProof="0" dirty="0"/>
                  <a:t>that maps descriptions of objects</a:t>
                </a:r>
              </a:p>
              <a:p>
                <a:pPr marL="0" indent="0">
                  <a:buNone/>
                </a:pPr>
                <a:r>
                  <a:rPr lang="en-GB" sz="2000" noProof="0" dirty="0"/>
                  <a:t>onto category labels</a:t>
                </a:r>
              </a:p>
              <a:p>
                <a:pPr marL="333362" lvl="1" indent="0">
                  <a:buNone/>
                </a:pP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noProof="0" dirty="0"/>
                  <a:t> </a:t>
                </a:r>
              </a:p>
              <a:p>
                <a:pPr marL="380946" lvl="1" indent="0">
                  <a:buNone/>
                </a:pPr>
                <a:endParaRPr lang="en-GB" sz="1600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057275"/>
                <a:ext cx="8243887" cy="4657725"/>
              </a:xfrm>
              <a:blipFill>
                <a:blip r:embed="rId4"/>
                <a:stretch>
                  <a:fillRect l="-1846" t="-8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Documents and Settings\Thomas\Local Settings\Temporary Internet Files\Content.IE5\I0M4ORN9\MC900436911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52" y="104962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ocuments and Settings\Thomas\Local Settings\Temporary Internet Files\Content.IE5\CHPLRBBX\MC900441718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7353596" y="107022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Documents and Settings\Thomas\Local Settings\Temporary Internet Files\Content.IE5\I0M4ORN9\MC900436896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42" y="998006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Documents and Settings\Thomas\Local Settings\Temporary Internet Files\Content.IE5\CHPLRBBX\MC900441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614" y="551169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60" y="541657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2187" y="1889032"/>
            <a:ext cx="25314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dirty="0"/>
              <a:t>(</a:t>
            </a:r>
            <a:r>
              <a:rPr lang="de-DE" sz="1800" dirty="0" err="1"/>
              <a:t>green</a:t>
            </a:r>
            <a:r>
              <a:rPr lang="de-DE" sz="1800" dirty="0"/>
              <a:t>, </a:t>
            </a:r>
            <a:r>
              <a:rPr lang="de-DE" sz="1800" dirty="0" err="1"/>
              <a:t>round</a:t>
            </a:r>
            <a:r>
              <a:rPr lang="de-DE" sz="1800" dirty="0"/>
              <a:t>, smooth)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952153" y="2300763"/>
            <a:ext cx="24929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dirty="0"/>
              <a:t>(orange, </a:t>
            </a:r>
            <a:r>
              <a:rPr lang="de-DE" sz="1800" dirty="0" err="1"/>
              <a:t>round</a:t>
            </a:r>
            <a:r>
              <a:rPr lang="de-DE" sz="1800" dirty="0"/>
              <a:t>, </a:t>
            </a:r>
            <a:r>
              <a:rPr lang="de-DE" sz="1800" dirty="0" err="1"/>
              <a:t>rough</a:t>
            </a:r>
            <a:r>
              <a:rPr lang="de-DE" sz="1800" dirty="0"/>
              <a:t>)</a:t>
            </a:r>
            <a:endParaRPr lang="en-GB" sz="1800" dirty="0"/>
          </a:p>
        </p:txBody>
      </p:sp>
      <p:pic>
        <p:nvPicPr>
          <p:cNvPr id="12" name="Picture 8" descr="C:\Documents and Settings\Thomas\Local Settings\Temporary Internet Files\Content.IE5\5UB0WJOG\MC900441708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01" y="397227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12060" y="3225815"/>
            <a:ext cx="348044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800" dirty="0"/>
              <a:t>{</a:t>
            </a:r>
            <a:r>
              <a:rPr lang="de-DE" sz="1800" dirty="0" err="1"/>
              <a:t>apple</a:t>
            </a:r>
            <a:r>
              <a:rPr lang="de-DE" sz="1800" dirty="0"/>
              <a:t>, </a:t>
            </a:r>
            <a:r>
              <a:rPr lang="de-DE" sz="1800" dirty="0" err="1"/>
              <a:t>banana</a:t>
            </a:r>
            <a:r>
              <a:rPr lang="de-DE" sz="1800" dirty="0"/>
              <a:t>, </a:t>
            </a:r>
            <a:r>
              <a:rPr lang="de-DE" sz="1800" dirty="0" err="1"/>
              <a:t>grapes</a:t>
            </a:r>
            <a:r>
              <a:rPr lang="de-DE" sz="1800" dirty="0"/>
              <a:t>, orange}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 rot="928721">
                <a:off x="5613020" y="4345026"/>
                <a:ext cx="3161064" cy="78008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solidFill>
                      <a:schemeClr val="tx1"/>
                    </a:solidFill>
                  </a:rPr>
                  <a:t>Many </a:t>
                </a:r>
                <a:r>
                  <a:rPr lang="de-DE" sz="2400" dirty="0" err="1">
                    <a:solidFill>
                      <a:schemeClr val="tx1"/>
                    </a:solidFill>
                  </a:rPr>
                  <a:t>ways</a:t>
                </a:r>
                <a:r>
                  <a:rPr lang="de-DE" sz="2400" dirty="0">
                    <a:solidFill>
                      <a:schemeClr val="tx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2400" dirty="0">
                    <a:solidFill>
                      <a:schemeClr val="tx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tx1"/>
                    </a:solidFill>
                  </a:rPr>
                  <a:t>model</a:t>
                </a:r>
                <a:endParaRPr lang="de-DE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28721">
                <a:off x="5613020" y="4345026"/>
                <a:ext cx="3161064" cy="780087"/>
              </a:xfrm>
              <a:prstGeom prst="roundRect">
                <a:avLst/>
              </a:prstGeom>
              <a:blipFill>
                <a:blip r:embed="rId11"/>
                <a:stretch>
                  <a:fillRect t="-6612" r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3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21"/>
          <p:cNvSpPr/>
          <p:nvPr/>
        </p:nvSpPr>
        <p:spPr>
          <a:xfrm>
            <a:off x="851587" y="1272615"/>
            <a:ext cx="2700300" cy="4170198"/>
          </a:xfrm>
          <a:prstGeom prst="homePlate">
            <a:avLst>
              <a:gd name="adj" fmla="val 143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00" y="200577"/>
            <a:ext cx="7800867" cy="364092"/>
          </a:xfrm>
        </p:spPr>
        <p:txBody>
          <a:bodyPr/>
          <a:lstStyle/>
          <a:p>
            <a:r>
              <a:rPr lang="en-GB" sz="2167" noProof="0" dirty="0"/>
              <a:t>Learning a classifier with pre-classified training data</a:t>
            </a:r>
            <a:br>
              <a:rPr lang="en-GB" sz="2167" noProof="0" dirty="0"/>
            </a:br>
            <a:r>
              <a:rPr lang="en-GB" sz="2167" noProof="0" dirty="0"/>
              <a:t>(</a:t>
            </a:r>
            <a:r>
              <a:rPr lang="en-GB" sz="2167" noProof="0" dirty="0" err="1"/>
              <a:t>labeled</a:t>
            </a:r>
            <a:r>
              <a:rPr lang="en-GB" sz="2167" noProof="0" dirty="0"/>
              <a:t> training data)</a:t>
            </a:r>
          </a:p>
        </p:txBody>
      </p:sp>
      <p:pic>
        <p:nvPicPr>
          <p:cNvPr id="4" name="Picture 2" descr="C:\Documents and Settings\Thomas\Local Settings\Temporary Internet Files\Content.IE5\I0M4ORN9\MC90043691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4" y="151707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ocuments and Settings\Thomas\Local Settings\Temporary Internet Files\Content.IE5\CHPLRBBX\MC90044171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137975" y="177395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Documents and Settings\Thomas\Local Settings\Temporary Internet Files\Content.IE5\I0M4ORN9\MC90043689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58" y="2407568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Documents and Settings\Thomas\Local Settings\Temporary Internet Files\Content.IE5\CHPLRBBX\MC90044172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0" y="4176573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Thomas\Local Settings\Temporary Internet Files\Content.IE5\HPLL100N\MC900436895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93" y="3078520"/>
            <a:ext cx="894395" cy="8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Documents and Settings\Thomas\Local Settings\Temporary Internet Files\Content.IE5\5UB0WJOG\MC900441708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9" y="2921272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Documents and Settings\Thomas\Local Settings\Temporary Internet Files\Content.IE5\5UB0WJOG\MC900436894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4" y="2226731"/>
            <a:ext cx="627633" cy="6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Documents and Settings\Thomas\Local Settings\Temporary Internet Files\Content.IE5\JKY5XWX3\MC900441744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9" y="4753002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" y="4007179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C:\Documents and Settings\Thomas\Local Settings\Temporary Internet Files\Content.IE5\Q2ZYCQ88\MC910216978[1].png">
            <a:extLst>
              <a:ext uri="{FF2B5EF4-FFF2-40B4-BE49-F238E27FC236}">
                <a16:creationId xmlns:a16="http://schemas.microsoft.com/office/drawing/2014/main" id="{9902F3EE-3EFF-D640-BF45-FE7BF95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6" y="1043169"/>
            <a:ext cx="453659" cy="470927"/>
          </a:xfrm>
          <a:prstGeom prst="rect">
            <a:avLst/>
          </a:prstGeom>
          <a:solidFill>
            <a:srgbClr val="00B0F0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333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3333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12"/>
                <a:stretch>
                  <a:fillRect l="-12500" t="-8333" b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28">
            <a:extLst>
              <a:ext uri="{FF2B5EF4-FFF2-40B4-BE49-F238E27FC236}">
                <a16:creationId xmlns:a16="http://schemas.microsoft.com/office/drawing/2014/main" id="{83BBF866-3435-054A-AD61-62C9D592271A}"/>
              </a:ext>
            </a:extLst>
          </p:cNvPr>
          <p:cNvSpPr/>
          <p:nvPr/>
        </p:nvSpPr>
        <p:spPr>
          <a:xfrm>
            <a:off x="6612227" y="2352735"/>
            <a:ext cx="1500167" cy="199800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CF67362C-BEF7-3A4F-B64F-58B412B8E0EB}"/>
              </a:ext>
            </a:extLst>
          </p:cNvPr>
          <p:cNvSpPr/>
          <p:nvPr/>
        </p:nvSpPr>
        <p:spPr>
          <a:xfrm>
            <a:off x="6792247" y="2550542"/>
            <a:ext cx="1169707" cy="304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apple</a:t>
            </a:r>
            <a:endParaRPr lang="en-GB" sz="1170" dirty="0"/>
          </a:p>
        </p:txBody>
      </p:sp>
      <p:sp>
        <p:nvSpPr>
          <p:cNvPr id="52" name="Rounded Rectangle 30">
            <a:extLst>
              <a:ext uri="{FF2B5EF4-FFF2-40B4-BE49-F238E27FC236}">
                <a16:creationId xmlns:a16="http://schemas.microsoft.com/office/drawing/2014/main" id="{441321A7-13EE-9845-A195-067E9DFD5EB2}"/>
              </a:ext>
            </a:extLst>
          </p:cNvPr>
          <p:cNvSpPr/>
          <p:nvPr/>
        </p:nvSpPr>
        <p:spPr>
          <a:xfrm>
            <a:off x="6792247" y="3030595"/>
            <a:ext cx="1169707" cy="286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banana</a:t>
            </a:r>
            <a:endParaRPr lang="en-GB" sz="1170" dirty="0"/>
          </a:p>
        </p:txBody>
      </p:sp>
      <p:sp>
        <p:nvSpPr>
          <p:cNvPr id="53" name="Rounded Rectangle 31">
            <a:extLst>
              <a:ext uri="{FF2B5EF4-FFF2-40B4-BE49-F238E27FC236}">
                <a16:creationId xmlns:a16="http://schemas.microsoft.com/office/drawing/2014/main" id="{99259B43-99FC-FB4B-898F-3A5A4AC5DDCF}"/>
              </a:ext>
            </a:extLst>
          </p:cNvPr>
          <p:cNvSpPr/>
          <p:nvPr/>
        </p:nvSpPr>
        <p:spPr>
          <a:xfrm>
            <a:off x="6797600" y="3450642"/>
            <a:ext cx="1169707" cy="280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grapes</a:t>
            </a:r>
            <a:endParaRPr lang="en-GB" sz="1170" dirty="0"/>
          </a:p>
        </p:txBody>
      </p:sp>
      <p:sp>
        <p:nvSpPr>
          <p:cNvPr id="54" name="Rounded Rectangle 32">
            <a:extLst>
              <a:ext uri="{FF2B5EF4-FFF2-40B4-BE49-F238E27FC236}">
                <a16:creationId xmlns:a16="http://schemas.microsoft.com/office/drawing/2014/main" id="{E2D45A08-916D-0942-A39A-823D13CD90A8}"/>
              </a:ext>
            </a:extLst>
          </p:cNvPr>
          <p:cNvSpPr/>
          <p:nvPr/>
        </p:nvSpPr>
        <p:spPr>
          <a:xfrm>
            <a:off x="6797600" y="3870688"/>
            <a:ext cx="1169707" cy="271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/>
              <a:t>orange</a:t>
            </a:r>
            <a:endParaRPr lang="en-GB" sz="1170" dirty="0"/>
          </a:p>
        </p:txBody>
      </p: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1932F500-3F09-D943-957E-50F6A4C1E32B}"/>
              </a:ext>
            </a:extLst>
          </p:cNvPr>
          <p:cNvCxnSpPr>
            <a:endCxn id="51" idx="1"/>
          </p:cNvCxnSpPr>
          <p:nvPr/>
        </p:nvCxnSpPr>
        <p:spPr>
          <a:xfrm flipV="1">
            <a:off x="6012160" y="2702775"/>
            <a:ext cx="780087" cy="471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34">
            <a:extLst>
              <a:ext uri="{FF2B5EF4-FFF2-40B4-BE49-F238E27FC236}">
                <a16:creationId xmlns:a16="http://schemas.microsoft.com/office/drawing/2014/main" id="{6B76DDB8-6953-0441-9E4D-9E9D7ABABA40}"/>
              </a:ext>
            </a:extLst>
          </p:cNvPr>
          <p:cNvCxnSpPr>
            <a:endCxn id="52" idx="1"/>
          </p:cNvCxnSpPr>
          <p:nvPr/>
        </p:nvCxnSpPr>
        <p:spPr>
          <a:xfrm flipV="1">
            <a:off x="6012160" y="3173775"/>
            <a:ext cx="780087" cy="14524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35">
            <a:extLst>
              <a:ext uri="{FF2B5EF4-FFF2-40B4-BE49-F238E27FC236}">
                <a16:creationId xmlns:a16="http://schemas.microsoft.com/office/drawing/2014/main" id="{14AA169A-F37F-8446-BFDF-E93183639360}"/>
              </a:ext>
            </a:extLst>
          </p:cNvPr>
          <p:cNvCxnSpPr>
            <a:endCxn id="53" idx="1"/>
          </p:cNvCxnSpPr>
          <p:nvPr/>
        </p:nvCxnSpPr>
        <p:spPr>
          <a:xfrm>
            <a:off x="6012160" y="3435507"/>
            <a:ext cx="785440" cy="1551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36">
            <a:extLst>
              <a:ext uri="{FF2B5EF4-FFF2-40B4-BE49-F238E27FC236}">
                <a16:creationId xmlns:a16="http://schemas.microsoft.com/office/drawing/2014/main" id="{CB1BD2CC-825B-C04B-9250-53C8970733FE}"/>
              </a:ext>
            </a:extLst>
          </p:cNvPr>
          <p:cNvCxnSpPr>
            <a:endCxn id="54" idx="1"/>
          </p:cNvCxnSpPr>
          <p:nvPr/>
        </p:nvCxnSpPr>
        <p:spPr>
          <a:xfrm>
            <a:off x="6012160" y="3555115"/>
            <a:ext cx="785440" cy="4512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4" descr="C:\Documents and Settings\Thomas\Local Settings\Temporary Internet Files\Content.IE5\Q2ZYCQ88\MC900250834[1].wmf">
            <a:extLst>
              <a:ext uri="{FF2B5EF4-FFF2-40B4-BE49-F238E27FC236}">
                <a16:creationId xmlns:a16="http://schemas.microsoft.com/office/drawing/2014/main" id="{11DCA61E-AC07-7B42-8050-578FE72F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6101">
            <a:off x="6027466" y="1473061"/>
            <a:ext cx="501548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C:\Documents and Settings\Thomas\Local Settings\Temporary Internet Files\Content.IE5\Q2ZYCQ88\MC900413538[1].wmf">
            <a:extLst>
              <a:ext uri="{FF2B5EF4-FFF2-40B4-BE49-F238E27FC236}">
                <a16:creationId xmlns:a16="http://schemas.microsoft.com/office/drawing/2014/main" id="{6DE7FF39-396A-7D45-87F8-D97AB36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8" y="1047169"/>
            <a:ext cx="780278" cy="6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 descr="C:\Documents and Settings\Thomas\Local Settings\Temporary Internet Files\Content.IE5\JKY5XWX3\MC900335751[1].wmf">
            <a:extLst>
              <a:ext uri="{FF2B5EF4-FFF2-40B4-BE49-F238E27FC236}">
                <a16:creationId xmlns:a16="http://schemas.microsoft.com/office/drawing/2014/main" id="{22CAC4C8-49D5-C340-8C64-88561D25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67" y="1468575"/>
            <a:ext cx="729599" cy="7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Documents and Settings\Thomas\Local Settings\Temporary Internet Files\Content.IE5\Q2ZYCQ88\MC900434830[1].png">
            <a:extLst>
              <a:ext uri="{FF2B5EF4-FFF2-40B4-BE49-F238E27FC236}">
                <a16:creationId xmlns:a16="http://schemas.microsoft.com/office/drawing/2014/main" id="{5F4348F3-49B7-CD4C-955F-952BE94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64" y="1566181"/>
            <a:ext cx="670818" cy="6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5">
            <a:extLst>
              <a:ext uri="{FF2B5EF4-FFF2-40B4-BE49-F238E27FC236}">
                <a16:creationId xmlns:a16="http://schemas.microsoft.com/office/drawing/2014/main" id="{4A46FAE6-2D56-3641-96E5-73D4112A9C07}"/>
              </a:ext>
            </a:extLst>
          </p:cNvPr>
          <p:cNvCxnSpPr/>
          <p:nvPr/>
        </p:nvCxnSpPr>
        <p:spPr>
          <a:xfrm flipH="1">
            <a:off x="5777839" y="2291281"/>
            <a:ext cx="357187" cy="71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68">
            <a:extLst>
              <a:ext uri="{FF2B5EF4-FFF2-40B4-BE49-F238E27FC236}">
                <a16:creationId xmlns:a16="http://schemas.microsoft.com/office/drawing/2014/main" id="{0ECDC55E-8599-014B-9CB1-D26A60019D18}"/>
              </a:ext>
            </a:extLst>
          </p:cNvPr>
          <p:cNvCxnSpPr/>
          <p:nvPr/>
        </p:nvCxnSpPr>
        <p:spPr>
          <a:xfrm flipH="1">
            <a:off x="5592115" y="2213430"/>
            <a:ext cx="86479" cy="752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1">
            <a:extLst>
              <a:ext uri="{FF2B5EF4-FFF2-40B4-BE49-F238E27FC236}">
                <a16:creationId xmlns:a16="http://schemas.microsoft.com/office/drawing/2014/main" id="{624A318C-CC72-C44B-A527-B7934F5322DA}"/>
              </a:ext>
            </a:extLst>
          </p:cNvPr>
          <p:cNvCxnSpPr/>
          <p:nvPr/>
        </p:nvCxnSpPr>
        <p:spPr>
          <a:xfrm>
            <a:off x="5112060" y="2291282"/>
            <a:ext cx="300033" cy="7462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4479E911-9665-754F-A1D3-003FA78CCCF6}"/>
              </a:ext>
            </a:extLst>
          </p:cNvPr>
          <p:cNvSpPr/>
          <p:nvPr/>
        </p:nvSpPr>
        <p:spPr>
          <a:xfrm>
            <a:off x="5196348" y="1128616"/>
            <a:ext cx="964491" cy="300033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Output</a:t>
            </a:r>
          </a:p>
        </p:txBody>
      </p:sp>
      <p:sp>
        <p:nvSpPr>
          <p:cNvPr id="74" name="Abgerundetes Rechteck 73">
            <a:extLst>
              <a:ext uri="{FF2B5EF4-FFF2-40B4-BE49-F238E27FC236}">
                <a16:creationId xmlns:a16="http://schemas.microsoft.com/office/drawing/2014/main" id="{8CADE6B8-F5F7-6D43-ADCA-3DC50330D976}"/>
              </a:ext>
            </a:extLst>
          </p:cNvPr>
          <p:cNvSpPr/>
          <p:nvPr/>
        </p:nvSpPr>
        <p:spPr>
          <a:xfrm>
            <a:off x="1671328" y="1088002"/>
            <a:ext cx="964491" cy="300033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Input</a:t>
            </a:r>
          </a:p>
        </p:txBody>
      </p:sp>
      <p:sp>
        <p:nvSpPr>
          <p:cNvPr id="21" name="Rounded Rectangle 20"/>
          <p:cNvSpPr/>
          <p:nvPr/>
        </p:nvSpPr>
        <p:spPr>
          <a:xfrm rot="20529623">
            <a:off x="1367189" y="2076615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20" name="Rounded Rectangle 19"/>
          <p:cNvSpPr/>
          <p:nvPr/>
        </p:nvSpPr>
        <p:spPr>
          <a:xfrm rot="20529623">
            <a:off x="2234484" y="3931646"/>
            <a:ext cx="720171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19" name="Rounded Rectangle 18"/>
          <p:cNvSpPr/>
          <p:nvPr/>
        </p:nvSpPr>
        <p:spPr>
          <a:xfrm rot="20529623">
            <a:off x="1873468" y="4962180"/>
            <a:ext cx="75192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8" name="Rounded Rectangle 17"/>
          <p:cNvSpPr/>
          <p:nvPr/>
        </p:nvSpPr>
        <p:spPr>
          <a:xfrm rot="20529623">
            <a:off x="1383954" y="3797728"/>
            <a:ext cx="65889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7" name="Rounded Rectangle 16"/>
          <p:cNvSpPr/>
          <p:nvPr/>
        </p:nvSpPr>
        <p:spPr>
          <a:xfrm rot="20529623">
            <a:off x="2375906" y="2341223"/>
            <a:ext cx="649479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5" name="Rounded Rectangle 14"/>
          <p:cNvSpPr/>
          <p:nvPr/>
        </p:nvSpPr>
        <p:spPr>
          <a:xfrm rot="20529623">
            <a:off x="2265126" y="3166306"/>
            <a:ext cx="70193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6" name="Rounded Rectangle 15"/>
          <p:cNvSpPr/>
          <p:nvPr/>
        </p:nvSpPr>
        <p:spPr>
          <a:xfrm rot="20529623">
            <a:off x="2456964" y="1546250"/>
            <a:ext cx="70113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4" name="Rounded Rectangle 13"/>
          <p:cNvSpPr/>
          <p:nvPr/>
        </p:nvSpPr>
        <p:spPr>
          <a:xfrm rot="20529623">
            <a:off x="1412761" y="2935899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13" name="Rounded Rectangle 12"/>
          <p:cNvSpPr/>
          <p:nvPr/>
        </p:nvSpPr>
        <p:spPr>
          <a:xfrm rot="20529623">
            <a:off x="1434567" y="1424206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13">
                <a:extLst>
                  <a:ext uri="{FF2B5EF4-FFF2-40B4-BE49-F238E27FC236}">
                    <a16:creationId xmlns:a16="http://schemas.microsoft.com/office/drawing/2014/main" id="{105764E3-F3E2-1449-A0BC-481A56976264}"/>
                  </a:ext>
                </a:extLst>
              </p:cNvPr>
              <p:cNvSpPr/>
              <p:nvPr/>
            </p:nvSpPr>
            <p:spPr>
              <a:xfrm>
                <a:off x="3378632" y="4526331"/>
                <a:ext cx="5759942" cy="116319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solidFill>
                      <a:schemeClr val="tx1"/>
                    </a:solidFill>
                  </a:rPr>
                  <a:t>A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frequently</a:t>
                </a:r>
                <a:r>
                  <a:rPr lang="de-DE" sz="1600" dirty="0">
                    <a:solidFill>
                      <a:schemeClr val="tx1"/>
                    </a:solidFill>
                  </a:rPr>
                  <a:t> (but not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always</a:t>
                </a:r>
                <a:r>
                  <a:rPr lang="de-DE" sz="1600" dirty="0">
                    <a:solidFill>
                      <a:schemeClr val="tx1"/>
                    </a:solidFill>
                  </a:rPr>
                  <a:t>)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used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convention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is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use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/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in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order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to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mark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learned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function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 (vs. “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true</a:t>
                </a:r>
                <a:r>
                  <a:rPr lang="de-DE" sz="1600" dirty="0">
                    <a:solidFill>
                      <a:schemeClr val="tx1"/>
                    </a:solidFill>
                  </a:rPr>
                  <a:t>“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function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</a:rPr>
                  <a:t>),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that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predicts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</a:rPr>
                  <a:t>value</a:t>
                </a:r>
                <a:r>
                  <a:rPr lang="de-DE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(where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”true” value/label) </a:t>
                </a:r>
              </a:p>
            </p:txBody>
          </p:sp>
        </mc:Choice>
        <mc:Fallback xmlns="">
          <p:sp>
            <p:nvSpPr>
              <p:cNvPr id="42" name="Rounded Rectangle 13">
                <a:extLst>
                  <a:ext uri="{FF2B5EF4-FFF2-40B4-BE49-F238E27FC236}">
                    <a16:creationId xmlns:a16="http://schemas.microsoft.com/office/drawing/2014/main" id="{105764E3-F3E2-1449-A0BC-481A56976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632" y="4526331"/>
                <a:ext cx="5759942" cy="116319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9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26" grpId="0" animBg="1"/>
      <p:bldP spid="26" grpId="1" animBg="1"/>
      <p:bldP spid="74" grpId="0" animBg="1"/>
      <p:bldP spid="74" grpId="1" animBg="1"/>
      <p:bldP spid="21" grpId="0" animBg="1"/>
      <p:bldP spid="20" grpId="0" animBg="1"/>
      <p:bldP spid="19" grpId="0" animBg="1"/>
      <p:bldP spid="18" grpId="0" animBg="1"/>
      <p:bldP spid="17" grpId="0" animBg="1"/>
      <p:bldP spid="15" grpId="0" animBg="1"/>
      <p:bldP spid="16" grpId="0" animBg="1"/>
      <p:bldP spid="14" grpId="0" animBg="1"/>
      <p:bldP spid="13" grpId="0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entagon 21"/>
          <p:cNvSpPr/>
          <p:nvPr/>
        </p:nvSpPr>
        <p:spPr>
          <a:xfrm>
            <a:off x="851587" y="1272615"/>
            <a:ext cx="2700300" cy="4170198"/>
          </a:xfrm>
          <a:prstGeom prst="homePlate">
            <a:avLst>
              <a:gd name="adj" fmla="val 143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800" y="200577"/>
            <a:ext cx="7800867" cy="364092"/>
          </a:xfrm>
        </p:spPr>
        <p:txBody>
          <a:bodyPr/>
          <a:lstStyle/>
          <a:p>
            <a:r>
              <a:rPr lang="en-GB" sz="2167" noProof="0" dirty="0"/>
              <a:t>Learning a classifier with pre-classified training data</a:t>
            </a:r>
            <a:br>
              <a:rPr lang="en-GB" sz="2167" noProof="0" dirty="0"/>
            </a:br>
            <a:r>
              <a:rPr lang="en-GB" sz="2167" noProof="0" dirty="0"/>
              <a:t>(</a:t>
            </a:r>
            <a:r>
              <a:rPr lang="en-GB" sz="2167" noProof="0" dirty="0" err="1"/>
              <a:t>labeled</a:t>
            </a:r>
            <a:r>
              <a:rPr lang="en-GB" sz="2167" noProof="0" dirty="0"/>
              <a:t> training data)</a:t>
            </a:r>
          </a:p>
        </p:txBody>
      </p:sp>
      <p:pic>
        <p:nvPicPr>
          <p:cNvPr id="4" name="Picture 2" descr="C:\Documents and Settings\Thomas\Local Settings\Temporary Internet Files\Content.IE5\I0M4ORN9\MC900436911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04" y="1517070"/>
            <a:ext cx="571772" cy="5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ocuments and Settings\Thomas\Local Settings\Temporary Internet Files\Content.IE5\CHPLRBBX\MC90044171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99246">
            <a:off x="2137975" y="1773958"/>
            <a:ext cx="584108" cy="5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Documents and Settings\Thomas\Local Settings\Temporary Internet Files\Content.IE5\I0M4ORN9\MC90043689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58" y="2407568"/>
            <a:ext cx="67500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Documents and Settings\Thomas\Local Settings\Temporary Internet Files\Content.IE5\CHPLRBBX\MC90044172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0" y="4176573"/>
            <a:ext cx="605978" cy="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Thomas\Local Settings\Temporary Internet Files\Content.IE5\HPLL100N\MC900436895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93" y="3078520"/>
            <a:ext cx="894395" cy="8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Documents and Settings\Thomas\Local Settings\Temporary Internet Files\Content.IE5\5UB0WJOG\MC900441708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09" y="2921272"/>
            <a:ext cx="759919" cy="75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Documents and Settings\Thomas\Local Settings\Temporary Internet Files\Content.IE5\5UB0WJOG\MC900436894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4" y="2226731"/>
            <a:ext cx="627633" cy="6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Documents and Settings\Thomas\Local Settings\Temporary Internet Files\Content.IE5\JKY5XWX3\MC900441744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9" y="4753002"/>
            <a:ext cx="761955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7" descr="C:\Documents and Settings\Thomas\Local Settings\Temporary Internet Files\Content.IE5\JKY5XWX3\MC90033575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81" y="4007179"/>
            <a:ext cx="776973" cy="7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C:\Documents and Settings\Thomas\Local Settings\Temporary Internet Files\Content.IE5\Q2ZYCQ88\MC910216978[1].png">
            <a:extLst>
              <a:ext uri="{FF2B5EF4-FFF2-40B4-BE49-F238E27FC236}">
                <a16:creationId xmlns:a16="http://schemas.microsoft.com/office/drawing/2014/main" id="{9902F3EE-3EFF-D640-BF45-FE7BF955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6" y="1043169"/>
            <a:ext cx="453659" cy="470927"/>
          </a:xfrm>
          <a:prstGeom prst="rect">
            <a:avLst/>
          </a:prstGeom>
          <a:solidFill>
            <a:srgbClr val="00B0F0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/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333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l-GR" sz="3333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de-DE" sz="3333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3333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22310D-9A27-F643-B5DE-F004A912B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057680"/>
                <a:ext cx="600067" cy="600067"/>
              </a:xfrm>
              <a:prstGeom prst="ellipse">
                <a:avLst/>
              </a:prstGeom>
              <a:blipFill>
                <a:blip r:embed="rId12"/>
                <a:stretch>
                  <a:fillRect l="-22917" t="-8333" b="-29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28">
            <a:extLst>
              <a:ext uri="{FF2B5EF4-FFF2-40B4-BE49-F238E27FC236}">
                <a16:creationId xmlns:a16="http://schemas.microsoft.com/office/drawing/2014/main" id="{83BBF866-3435-054A-AD61-62C9D592271A}"/>
              </a:ext>
            </a:extLst>
          </p:cNvPr>
          <p:cNvSpPr/>
          <p:nvPr/>
        </p:nvSpPr>
        <p:spPr>
          <a:xfrm>
            <a:off x="6612227" y="2352735"/>
            <a:ext cx="1500167" cy="199800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170"/>
          </a:p>
        </p:txBody>
      </p:sp>
      <p:sp>
        <p:nvSpPr>
          <p:cNvPr id="51" name="Rounded Rectangle 29">
            <a:extLst>
              <a:ext uri="{FF2B5EF4-FFF2-40B4-BE49-F238E27FC236}">
                <a16:creationId xmlns:a16="http://schemas.microsoft.com/office/drawing/2014/main" id="{CF67362C-BEF7-3A4F-B64F-58B412B8E0EB}"/>
              </a:ext>
            </a:extLst>
          </p:cNvPr>
          <p:cNvSpPr/>
          <p:nvPr/>
        </p:nvSpPr>
        <p:spPr>
          <a:xfrm>
            <a:off x="6792247" y="2550542"/>
            <a:ext cx="1169707" cy="3044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apple</a:t>
            </a:r>
            <a:endParaRPr lang="en-GB" sz="1170" dirty="0"/>
          </a:p>
        </p:txBody>
      </p:sp>
      <p:sp>
        <p:nvSpPr>
          <p:cNvPr id="52" name="Rounded Rectangle 30">
            <a:extLst>
              <a:ext uri="{FF2B5EF4-FFF2-40B4-BE49-F238E27FC236}">
                <a16:creationId xmlns:a16="http://schemas.microsoft.com/office/drawing/2014/main" id="{441321A7-13EE-9845-A195-067E9DFD5EB2}"/>
              </a:ext>
            </a:extLst>
          </p:cNvPr>
          <p:cNvSpPr/>
          <p:nvPr/>
        </p:nvSpPr>
        <p:spPr>
          <a:xfrm>
            <a:off x="6792247" y="3030595"/>
            <a:ext cx="1169707" cy="286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banana</a:t>
            </a:r>
            <a:endParaRPr lang="en-GB" sz="1170" dirty="0"/>
          </a:p>
        </p:txBody>
      </p:sp>
      <p:sp>
        <p:nvSpPr>
          <p:cNvPr id="53" name="Rounded Rectangle 31">
            <a:extLst>
              <a:ext uri="{FF2B5EF4-FFF2-40B4-BE49-F238E27FC236}">
                <a16:creationId xmlns:a16="http://schemas.microsoft.com/office/drawing/2014/main" id="{99259B43-99FC-FB4B-898F-3A5A4AC5DDCF}"/>
              </a:ext>
            </a:extLst>
          </p:cNvPr>
          <p:cNvSpPr/>
          <p:nvPr/>
        </p:nvSpPr>
        <p:spPr>
          <a:xfrm>
            <a:off x="6797600" y="3450642"/>
            <a:ext cx="1169707" cy="2801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 err="1"/>
              <a:t>grapes</a:t>
            </a:r>
            <a:endParaRPr lang="en-GB" sz="1170" dirty="0"/>
          </a:p>
        </p:txBody>
      </p:sp>
      <p:sp>
        <p:nvSpPr>
          <p:cNvPr id="54" name="Rounded Rectangle 32">
            <a:extLst>
              <a:ext uri="{FF2B5EF4-FFF2-40B4-BE49-F238E27FC236}">
                <a16:creationId xmlns:a16="http://schemas.microsoft.com/office/drawing/2014/main" id="{E2D45A08-916D-0942-A39A-823D13CD90A8}"/>
              </a:ext>
            </a:extLst>
          </p:cNvPr>
          <p:cNvSpPr/>
          <p:nvPr/>
        </p:nvSpPr>
        <p:spPr>
          <a:xfrm>
            <a:off x="6797600" y="3870688"/>
            <a:ext cx="1169707" cy="271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70" dirty="0"/>
              <a:t>orange</a:t>
            </a:r>
            <a:endParaRPr lang="en-GB" sz="1170" dirty="0"/>
          </a:p>
        </p:txBody>
      </p: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1932F500-3F09-D943-957E-50F6A4C1E32B}"/>
              </a:ext>
            </a:extLst>
          </p:cNvPr>
          <p:cNvCxnSpPr>
            <a:endCxn id="51" idx="1"/>
          </p:cNvCxnSpPr>
          <p:nvPr/>
        </p:nvCxnSpPr>
        <p:spPr>
          <a:xfrm flipV="1">
            <a:off x="6012160" y="2702775"/>
            <a:ext cx="780087" cy="4710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34">
            <a:extLst>
              <a:ext uri="{FF2B5EF4-FFF2-40B4-BE49-F238E27FC236}">
                <a16:creationId xmlns:a16="http://schemas.microsoft.com/office/drawing/2014/main" id="{6B76DDB8-6953-0441-9E4D-9E9D7ABABA40}"/>
              </a:ext>
            </a:extLst>
          </p:cNvPr>
          <p:cNvCxnSpPr>
            <a:endCxn id="52" idx="1"/>
          </p:cNvCxnSpPr>
          <p:nvPr/>
        </p:nvCxnSpPr>
        <p:spPr>
          <a:xfrm flipV="1">
            <a:off x="6012160" y="3173775"/>
            <a:ext cx="780087" cy="14524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35">
            <a:extLst>
              <a:ext uri="{FF2B5EF4-FFF2-40B4-BE49-F238E27FC236}">
                <a16:creationId xmlns:a16="http://schemas.microsoft.com/office/drawing/2014/main" id="{14AA169A-F37F-8446-BFDF-E93183639360}"/>
              </a:ext>
            </a:extLst>
          </p:cNvPr>
          <p:cNvCxnSpPr>
            <a:endCxn id="53" idx="1"/>
          </p:cNvCxnSpPr>
          <p:nvPr/>
        </p:nvCxnSpPr>
        <p:spPr>
          <a:xfrm>
            <a:off x="6012160" y="3435507"/>
            <a:ext cx="785440" cy="1551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36">
            <a:extLst>
              <a:ext uri="{FF2B5EF4-FFF2-40B4-BE49-F238E27FC236}">
                <a16:creationId xmlns:a16="http://schemas.microsoft.com/office/drawing/2014/main" id="{CB1BD2CC-825B-C04B-9250-53C8970733FE}"/>
              </a:ext>
            </a:extLst>
          </p:cNvPr>
          <p:cNvCxnSpPr>
            <a:endCxn id="54" idx="1"/>
          </p:cNvCxnSpPr>
          <p:nvPr/>
        </p:nvCxnSpPr>
        <p:spPr>
          <a:xfrm>
            <a:off x="6012160" y="3555115"/>
            <a:ext cx="785440" cy="4512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4" descr="C:\Documents and Settings\Thomas\Local Settings\Temporary Internet Files\Content.IE5\Q2ZYCQ88\MC900250834[1].wmf">
            <a:extLst>
              <a:ext uri="{FF2B5EF4-FFF2-40B4-BE49-F238E27FC236}">
                <a16:creationId xmlns:a16="http://schemas.microsoft.com/office/drawing/2014/main" id="{11DCA61E-AC07-7B42-8050-578FE72F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6101">
            <a:off x="6027466" y="1473061"/>
            <a:ext cx="501548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 descr="C:\Documents and Settings\Thomas\Local Settings\Temporary Internet Files\Content.IE5\Q2ZYCQ88\MC900413538[1].wmf">
            <a:extLst>
              <a:ext uri="{FF2B5EF4-FFF2-40B4-BE49-F238E27FC236}">
                <a16:creationId xmlns:a16="http://schemas.microsoft.com/office/drawing/2014/main" id="{6DE7FF39-396A-7D45-87F8-D97AB36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08" y="1047169"/>
            <a:ext cx="780278" cy="6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 descr="C:\Documents and Settings\Thomas\Local Settings\Temporary Internet Files\Content.IE5\JKY5XWX3\MC900335751[1].wmf">
            <a:extLst>
              <a:ext uri="{FF2B5EF4-FFF2-40B4-BE49-F238E27FC236}">
                <a16:creationId xmlns:a16="http://schemas.microsoft.com/office/drawing/2014/main" id="{22CAC4C8-49D5-C340-8C64-88561D25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67" y="1468575"/>
            <a:ext cx="729599" cy="7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Documents and Settings\Thomas\Local Settings\Temporary Internet Files\Content.IE5\Q2ZYCQ88\MC900434830[1].png">
            <a:extLst>
              <a:ext uri="{FF2B5EF4-FFF2-40B4-BE49-F238E27FC236}">
                <a16:creationId xmlns:a16="http://schemas.microsoft.com/office/drawing/2014/main" id="{5F4348F3-49B7-CD4C-955F-952BE94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64" y="1566181"/>
            <a:ext cx="670818" cy="6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5">
            <a:extLst>
              <a:ext uri="{FF2B5EF4-FFF2-40B4-BE49-F238E27FC236}">
                <a16:creationId xmlns:a16="http://schemas.microsoft.com/office/drawing/2014/main" id="{4A46FAE6-2D56-3641-96E5-73D4112A9C07}"/>
              </a:ext>
            </a:extLst>
          </p:cNvPr>
          <p:cNvCxnSpPr/>
          <p:nvPr/>
        </p:nvCxnSpPr>
        <p:spPr>
          <a:xfrm flipH="1">
            <a:off x="5777839" y="2291281"/>
            <a:ext cx="357187" cy="71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68">
            <a:extLst>
              <a:ext uri="{FF2B5EF4-FFF2-40B4-BE49-F238E27FC236}">
                <a16:creationId xmlns:a16="http://schemas.microsoft.com/office/drawing/2014/main" id="{0ECDC55E-8599-014B-9CB1-D26A60019D18}"/>
              </a:ext>
            </a:extLst>
          </p:cNvPr>
          <p:cNvCxnSpPr/>
          <p:nvPr/>
        </p:nvCxnSpPr>
        <p:spPr>
          <a:xfrm flipH="1">
            <a:off x="5592115" y="2213430"/>
            <a:ext cx="86479" cy="7523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1">
            <a:extLst>
              <a:ext uri="{FF2B5EF4-FFF2-40B4-BE49-F238E27FC236}">
                <a16:creationId xmlns:a16="http://schemas.microsoft.com/office/drawing/2014/main" id="{624A318C-CC72-C44B-A527-B7934F5322DA}"/>
              </a:ext>
            </a:extLst>
          </p:cNvPr>
          <p:cNvCxnSpPr/>
          <p:nvPr/>
        </p:nvCxnSpPr>
        <p:spPr>
          <a:xfrm>
            <a:off x="5112060" y="2291282"/>
            <a:ext cx="300033" cy="7462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4479E911-9665-754F-A1D3-003FA78CCCF6}"/>
              </a:ext>
            </a:extLst>
          </p:cNvPr>
          <p:cNvSpPr/>
          <p:nvPr/>
        </p:nvSpPr>
        <p:spPr>
          <a:xfrm>
            <a:off x="5196348" y="1128616"/>
            <a:ext cx="964491" cy="300033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Output</a:t>
            </a:r>
          </a:p>
        </p:txBody>
      </p:sp>
      <p:sp>
        <p:nvSpPr>
          <p:cNvPr id="74" name="Abgerundetes Rechteck 73">
            <a:extLst>
              <a:ext uri="{FF2B5EF4-FFF2-40B4-BE49-F238E27FC236}">
                <a16:creationId xmlns:a16="http://schemas.microsoft.com/office/drawing/2014/main" id="{8CADE6B8-F5F7-6D43-ADCA-3DC50330D976}"/>
              </a:ext>
            </a:extLst>
          </p:cNvPr>
          <p:cNvSpPr/>
          <p:nvPr/>
        </p:nvSpPr>
        <p:spPr>
          <a:xfrm>
            <a:off x="1671328" y="1088002"/>
            <a:ext cx="964491" cy="300033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70" dirty="0"/>
              <a:t>Input</a:t>
            </a:r>
          </a:p>
        </p:txBody>
      </p:sp>
      <p:sp>
        <p:nvSpPr>
          <p:cNvPr id="21" name="Rounded Rectangle 20"/>
          <p:cNvSpPr/>
          <p:nvPr/>
        </p:nvSpPr>
        <p:spPr>
          <a:xfrm rot="20529623">
            <a:off x="1367189" y="2076615"/>
            <a:ext cx="68638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20" name="Rounded Rectangle 19"/>
          <p:cNvSpPr/>
          <p:nvPr/>
        </p:nvSpPr>
        <p:spPr>
          <a:xfrm rot="20529623">
            <a:off x="2234484" y="3931646"/>
            <a:ext cx="720171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/>
              <a:t>orange</a:t>
            </a:r>
            <a:endParaRPr lang="en-GB" sz="1500" dirty="0"/>
          </a:p>
        </p:txBody>
      </p:sp>
      <p:sp>
        <p:nvSpPr>
          <p:cNvPr id="19" name="Rounded Rectangle 18"/>
          <p:cNvSpPr/>
          <p:nvPr/>
        </p:nvSpPr>
        <p:spPr>
          <a:xfrm rot="20529623">
            <a:off x="1873468" y="4962180"/>
            <a:ext cx="75192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8" name="Rounded Rectangle 17"/>
          <p:cNvSpPr/>
          <p:nvPr/>
        </p:nvSpPr>
        <p:spPr>
          <a:xfrm rot="20529623">
            <a:off x="1383954" y="3797728"/>
            <a:ext cx="65889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7" name="Rounded Rectangle 16"/>
          <p:cNvSpPr/>
          <p:nvPr/>
        </p:nvSpPr>
        <p:spPr>
          <a:xfrm rot="20529623">
            <a:off x="2375906" y="2341223"/>
            <a:ext cx="649479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grapes</a:t>
            </a:r>
            <a:endParaRPr lang="en-GB" sz="1500" dirty="0"/>
          </a:p>
        </p:txBody>
      </p:sp>
      <p:sp>
        <p:nvSpPr>
          <p:cNvPr id="15" name="Rounded Rectangle 14"/>
          <p:cNvSpPr/>
          <p:nvPr/>
        </p:nvSpPr>
        <p:spPr>
          <a:xfrm rot="20529623">
            <a:off x="2265126" y="3166306"/>
            <a:ext cx="701938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6" name="Rounded Rectangle 15"/>
          <p:cNvSpPr/>
          <p:nvPr/>
        </p:nvSpPr>
        <p:spPr>
          <a:xfrm rot="20529623">
            <a:off x="2456964" y="1546250"/>
            <a:ext cx="701133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banana</a:t>
            </a:r>
            <a:endParaRPr lang="en-GB" sz="1500" dirty="0"/>
          </a:p>
        </p:txBody>
      </p:sp>
      <p:sp>
        <p:nvSpPr>
          <p:cNvPr id="14" name="Rounded Rectangle 13"/>
          <p:cNvSpPr/>
          <p:nvPr/>
        </p:nvSpPr>
        <p:spPr>
          <a:xfrm rot="20529623">
            <a:off x="1412761" y="2935899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sp>
        <p:nvSpPr>
          <p:cNvPr id="13" name="Rounded Rectangle 12"/>
          <p:cNvSpPr/>
          <p:nvPr/>
        </p:nvSpPr>
        <p:spPr>
          <a:xfrm rot="20529623">
            <a:off x="1434567" y="1424206"/>
            <a:ext cx="563526" cy="285886"/>
          </a:xfrm>
          <a:prstGeom prst="round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de-DE" sz="1500" dirty="0" err="1"/>
              <a:t>apple</a:t>
            </a:r>
            <a:endParaRPr lang="en-GB" sz="1500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49D561F9-ED1F-C44E-8A8B-49E743967A7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109" t="4326" r="17060" b="4326"/>
          <a:stretch/>
        </p:blipFill>
        <p:spPr>
          <a:xfrm>
            <a:off x="1350859" y="1990349"/>
            <a:ext cx="3344258" cy="34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3122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0EFB6397-019E-436B-9476-4C008D05D295}" vid="{A94A177C-4CEF-4D8D-A0D7-DEC6C78438E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Uni_Stuttgart</Template>
  <TotalTime>0</TotalTime>
  <Words>2926</Words>
  <Application>Microsoft Macintosh PowerPoint</Application>
  <PresentationFormat>On-screen Show (16:10)</PresentationFormat>
  <Paragraphs>677</Paragraphs>
  <Slides>48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Narrow</vt:lpstr>
      <vt:lpstr>Arial Rounded MT Bold</vt:lpstr>
      <vt:lpstr>Calibri</vt:lpstr>
      <vt:lpstr>Cambria Math</vt:lpstr>
      <vt:lpstr>Symbol</vt:lpstr>
      <vt:lpstr>Times New Roman</vt:lpstr>
      <vt:lpstr>Uni_Stuttgart</vt:lpstr>
      <vt:lpstr>Formel</vt:lpstr>
      <vt:lpstr>Equation</vt:lpstr>
      <vt:lpstr>PowerPoint Presentation</vt:lpstr>
      <vt:lpstr>PowerPoint Presentation</vt:lpstr>
      <vt:lpstr>Today‘s learning objectives (Monday, April 27, 2020)</vt:lpstr>
      <vt:lpstr>Classification</vt:lpstr>
      <vt:lpstr>PowerPoint Presentation</vt:lpstr>
      <vt:lpstr>Classification</vt:lpstr>
      <vt:lpstr>Classifier f</vt:lpstr>
      <vt:lpstr>Learning a classifier with pre-classified training data (labeled training data)</vt:lpstr>
      <vt:lpstr>Learning a classifier with pre-classified training data (labeled training data)</vt:lpstr>
      <vt:lpstr>Learning a classifier with pre-classified training data (labeled training data)</vt:lpstr>
      <vt:lpstr>Families of functions F={f|…}</vt:lpstr>
      <vt:lpstr>Families of functions Γ={f|…}</vt:lpstr>
      <vt:lpstr>Learning a classifier with pre-classified training data (labelled training data)</vt:lpstr>
      <vt:lpstr>Defining the task of learning a classifier</vt:lpstr>
      <vt:lpstr>Empirical risk minimization and overfitting</vt:lpstr>
      <vt:lpstr>Viewing machine learning as empirical risk minimization</vt:lpstr>
      <vt:lpstr>A Few Useful Things to Know about Machine Learning</vt:lpstr>
      <vt:lpstr>1-nearest-neighbor</vt:lpstr>
      <vt:lpstr>Mushroom dataset (subset)</vt:lpstr>
      <vt:lpstr>Mushroom dataset (subset)</vt:lpstr>
      <vt:lpstr>The first 4 entries of the mushroom data set</vt:lpstr>
      <vt:lpstr>Data Preprocessing</vt:lpstr>
      <vt:lpstr>1-nearest-neighbor (1-NN): Lazy learning  (represent in vector space)</vt:lpstr>
      <vt:lpstr>Empirical risk (cost function / loss function)</vt:lpstr>
      <vt:lpstr>1-nearest neighbor: Lazy learning  (represent in vector space)</vt:lpstr>
      <vt:lpstr>„Ingredients for 1-nearest-neighbor“</vt:lpstr>
      <vt:lpstr>1-nearest neighbor: Lazy learning  (represent in vector space)</vt:lpstr>
      <vt:lpstr>Overfitting</vt:lpstr>
      <vt:lpstr>k-nearest neighbor (kNN): Lazy learning  (represent in vector space)</vt:lpstr>
      <vt:lpstr>Example</vt:lpstr>
      <vt:lpstr>The parameter k</vt:lpstr>
      <vt:lpstr>Selection of the parameter k</vt:lpstr>
      <vt:lpstr>Decision rules</vt:lpstr>
      <vt:lpstr>Discussion: k-nearest neighbour</vt:lpstr>
      <vt:lpstr>Validation and Evaluation</vt:lpstr>
      <vt:lpstr>Evaluation using Labeled Data</vt:lpstr>
      <vt:lpstr>Evaluation Data</vt:lpstr>
      <vt:lpstr>PowerPoint Presentation</vt:lpstr>
      <vt:lpstr>Fighting overfitting when evaluating</vt:lpstr>
      <vt:lpstr>Confusion Matrix</vt:lpstr>
      <vt:lpstr>Type I vs Type II error</vt:lpstr>
      <vt:lpstr>Confusion Matrix</vt:lpstr>
      <vt:lpstr>Evaluating a Mushroom Classifier</vt:lpstr>
      <vt:lpstr>Summary on Evaluation</vt:lpstr>
      <vt:lpstr>Miscellaneous</vt:lpstr>
      <vt:lpstr>Variations of the Classification Task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Steffen Staab</dc:creator>
  <cp:lastModifiedBy/>
  <cp:revision>1</cp:revision>
  <dcterms:created xsi:type="dcterms:W3CDTF">2020-03-21T06:54:15Z</dcterms:created>
  <dcterms:modified xsi:type="dcterms:W3CDTF">2024-04-15T07:31:47Z</dcterms:modified>
</cp:coreProperties>
</file>